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omments/modernComment_10A_F7504CF8.xml" ContentType="application/vnd.ms-powerpoint.comments+xml"/>
  <Override PartName="/ppt/comments/modernComment_100_2C05CEA9.xml" ContentType="application/vnd.ms-powerpoint.comments+xml"/>
  <Override PartName="/ppt/comments/modernComment_126_3B35319D.xml" ContentType="application/vnd.ms-powerpoint.comments+xml"/>
  <Override PartName="/ppt/comments/modernComment_123_ADC3ED3F.xml" ContentType="application/vnd.ms-powerpoint.comments+xml"/>
  <Override PartName="/ppt/comments/modernComment_14F_9FA090D7.xml" ContentType="application/vnd.ms-powerpoint.comments+xml"/>
  <Override PartName="/ppt/comments/modernComment_120_7C59076E.xml" ContentType="application/vnd.ms-powerpoint.comments+xml"/>
  <Override PartName="/ppt/comments/modernComment_127_B60AD839.xml" ContentType="application/vnd.ms-powerpoint.comments+xml"/>
  <Override PartName="/ppt/comments/modernComment_125_D6FE2CDC.xml" ContentType="application/vnd.ms-powerpoint.comments+xml"/>
  <Override PartName="/ppt/comments/modernComment_129_B2F7900B.xml" ContentType="application/vnd.ms-powerpoint.comments+xml"/>
  <Override PartName="/ppt/comments/modernComment_12F_5B317D53.xml" ContentType="application/vnd.ms-powerpoint.comments+xml"/>
  <Override PartName="/ppt/comments/modernComment_130_B5B4EC84.xml" ContentType="application/vnd.ms-powerpoint.comments+xml"/>
  <Override PartName="/ppt/comments/modernComment_122_192E73A.xml" ContentType="application/vnd.ms-powerpoint.comments+xml"/>
  <Override PartName="/ppt/comments/modernComment_121_85460CD8.xml" ContentType="application/vnd.ms-powerpoint.comments+xml"/>
  <Override PartName="/ppt/comments/modernComment_10E_3BBAA16.xml" ContentType="application/vnd.ms-powerpoint.comments+xml"/>
  <Override PartName="/ppt/comments/modernComment_14D_1E9E7C2F.xml" ContentType="application/vnd.ms-powerpoint.comments+xml"/>
  <Override PartName="/ppt/comments/modernComment_153_7CD1707F.xml" ContentType="application/vnd.ms-powerpoint.comments+xml"/>
  <Override PartName="/ppt/comments/modernComment_13C_37E72513.xml" ContentType="application/vnd.ms-powerpoint.comments+xml"/>
  <Override PartName="/ppt/comments/modernComment_150_ABCBCC7A.xml" ContentType="application/vnd.ms-powerpoint.comments+xml"/>
  <Override PartName="/ppt/comments/modernComment_151_15B939CB.xml" ContentType="application/vnd.ms-powerpoint.comments+xml"/>
  <Override PartName="/ppt/comments/modernComment_10D_6291B646.xml" ContentType="application/vnd.ms-powerpoint.comments+xml"/>
  <Override PartName="/ppt/comments/modernComment_12D_5EA8875D.xml" ContentType="application/vnd.ms-powerpoint.comments+xml"/>
  <Override PartName="/ppt/comments/modernComment_11A_AEEA02F2.xml" ContentType="application/vnd.ms-powerpoint.comments+xml"/>
  <Override PartName="/ppt/comments/modernComment_13E_43A5E214.xml" ContentType="application/vnd.ms-powerpoint.comments+xml"/>
  <Override PartName="/ppt/comments/modernComment_144_68BD7BAD.xml" ContentType="application/vnd.ms-powerpoint.comments+xml"/>
  <Override PartName="/ppt/comments/modernComment_145_B738EE6E.xml" ContentType="application/vnd.ms-powerpoint.comments+xml"/>
  <Override PartName="/ppt/comments/modernComment_146_A38F4006.xml" ContentType="application/vnd.ms-powerpoint.comments+xml"/>
  <Override PartName="/ppt/comments/modernComment_147_1A37D465.xml" ContentType="application/vnd.ms-powerpoint.comments+xml"/>
  <Override PartName="/ppt/comments/modernComment_148_D52B0683.xml" ContentType="application/vnd.ms-powerpoint.comments+xml"/>
  <Override PartName="/ppt/comments/modernComment_142_C20C8CF4.xml" ContentType="application/vnd.ms-powerpoint.comments+xml"/>
  <Override PartName="/ppt/comments/modernComment_143_55BE7822.xml" ContentType="application/vnd.ms-powerpoint.comments+xml"/>
  <Override PartName="/ppt/notesSlides/notesSlide1.xml" ContentType="application/vnd.openxmlformats-officedocument.presentationml.notesSlide+xml"/>
  <Override PartName="/ppt/comments/modernComment_10B_478ED0A2.xml" ContentType="application/vnd.ms-powerpoint.comments+xml"/>
  <Override PartName="/ppt/comments/modernComment_13F_7A35C447.xml" ContentType="application/vnd.ms-powerpoint.comments+xml"/>
  <Override PartName="/ppt/comments/modernComment_11F_4A95397B.xml" ContentType="application/vnd.ms-powerpoint.comments+xml"/>
  <Override PartName="/ppt/comments/modernComment_13A_BC817927.xml" ContentType="application/vnd.ms-powerpoint.comments+xml"/>
  <Override PartName="/ppt/comments/modernComment_13D_503C7D5A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66" r:id="rId2"/>
    <p:sldId id="256" r:id="rId3"/>
    <p:sldId id="265" r:id="rId4"/>
    <p:sldId id="294" r:id="rId5"/>
    <p:sldId id="291" r:id="rId6"/>
    <p:sldId id="335" r:id="rId7"/>
    <p:sldId id="288" r:id="rId8"/>
    <p:sldId id="296" r:id="rId9"/>
    <p:sldId id="295" r:id="rId10"/>
    <p:sldId id="311" r:id="rId11"/>
    <p:sldId id="293" r:id="rId12"/>
    <p:sldId id="297" r:id="rId13"/>
    <p:sldId id="303" r:id="rId14"/>
    <p:sldId id="304" r:id="rId15"/>
    <p:sldId id="290" r:id="rId16"/>
    <p:sldId id="289" r:id="rId17"/>
    <p:sldId id="307" r:id="rId18"/>
    <p:sldId id="329" r:id="rId19"/>
    <p:sldId id="275" r:id="rId20"/>
    <p:sldId id="308" r:id="rId21"/>
    <p:sldId id="309" r:id="rId22"/>
    <p:sldId id="299" r:id="rId23"/>
    <p:sldId id="298" r:id="rId24"/>
    <p:sldId id="331" r:id="rId25"/>
    <p:sldId id="320" r:id="rId26"/>
    <p:sldId id="321" r:id="rId27"/>
    <p:sldId id="330" r:id="rId28"/>
    <p:sldId id="310" r:id="rId29"/>
    <p:sldId id="270" r:id="rId30"/>
    <p:sldId id="333" r:id="rId31"/>
    <p:sldId id="339" r:id="rId32"/>
    <p:sldId id="316" r:id="rId33"/>
    <p:sldId id="336" r:id="rId34"/>
    <p:sldId id="337" r:id="rId35"/>
    <p:sldId id="269" r:id="rId36"/>
    <p:sldId id="283" r:id="rId37"/>
    <p:sldId id="301" r:id="rId38"/>
    <p:sldId id="282" r:id="rId39"/>
    <p:sldId id="332" r:id="rId40"/>
    <p:sldId id="318" r:id="rId41"/>
    <p:sldId id="324" r:id="rId42"/>
    <p:sldId id="325" r:id="rId43"/>
    <p:sldId id="326" r:id="rId44"/>
    <p:sldId id="327" r:id="rId45"/>
    <p:sldId id="328" r:id="rId46"/>
    <p:sldId id="322" r:id="rId47"/>
    <p:sldId id="323" r:id="rId48"/>
    <p:sldId id="334" r:id="rId49"/>
    <p:sldId id="267" r:id="rId50"/>
    <p:sldId id="302" r:id="rId51"/>
    <p:sldId id="319" r:id="rId52"/>
    <p:sldId id="287" r:id="rId53"/>
    <p:sldId id="314" r:id="rId54"/>
    <p:sldId id="317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8DB1335-C75F-0F11-59B3-C48DA89669E5}" name="SungWoo Park" initials="SP" userId="1f6ac9e4ac1a9567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75C0"/>
    <a:srgbClr val="FFFFFF"/>
    <a:srgbClr val="6E859F"/>
    <a:srgbClr val="7992A7"/>
    <a:srgbClr val="849DB4"/>
    <a:srgbClr val="5D748E"/>
    <a:srgbClr val="EDF2F9"/>
    <a:srgbClr val="DBE9F5"/>
    <a:srgbClr val="B7CFEB"/>
    <a:srgbClr val="ABC7D7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83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51" y="11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8/10/relationships/authors" Target="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modernComment_100_2C05CEA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1AED7A6-CCA4-4EF3-8B3D-89694418BB51}" authorId="{58DB1335-C75F-0F11-59B3-C48DA89669E5}" created="2024-11-29T16:33:05.224">
    <pc:sldMkLst xmlns:pc="http://schemas.microsoft.com/office/powerpoint/2013/main/command">
      <pc:docMk/>
      <pc:sldMk cId="738578089" sldId="256"/>
    </pc:sldMkLst>
    <p188:txBody>
      <a:bodyPr/>
      <a:lstStyle/>
      <a:p>
        <a:r>
          <a:rPr lang="ko-KR" altLang="en-US"/>
          <a:t>목차 조금 더 깔끔하게</a:t>
        </a:r>
      </a:p>
    </p188:txBody>
  </p188:cm>
</p188:cmLst>
</file>

<file path=ppt/comments/modernComment_10A_F7504CF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1479FDA-D03D-4BE3-8552-D2D0748ACEFA}" authorId="{58DB1335-C75F-0F11-59B3-C48DA89669E5}" created="2024-11-29T16:32:48.663">
    <pc:sldMkLst xmlns:pc="http://schemas.microsoft.com/office/powerpoint/2013/main/command">
      <pc:docMk/>
      <pc:sldMk cId="4149234936" sldId="266"/>
    </pc:sldMkLst>
    <p188:txBody>
      <a:bodyPr/>
      <a:lstStyle/>
      <a:p>
        <a:r>
          <a:rPr lang="ko-KR" altLang="en-US"/>
          <a:t>표지 조금 수정</a:t>
        </a:r>
      </a:p>
    </p188:txBody>
  </p188:cm>
</p188:cmLst>
</file>

<file path=ppt/comments/modernComment_10B_478ED0A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AE01A2E-3B71-45BB-B228-0A82119D6934}" authorId="{58DB1335-C75F-0F11-59B3-C48DA89669E5}" created="2024-11-29T16:39:12.612">
    <pc:sldMkLst xmlns:pc="http://schemas.microsoft.com/office/powerpoint/2013/main/command">
      <pc:docMk/>
      <pc:sldMk cId="1200541858" sldId="267"/>
    </pc:sldMkLst>
    <p188:txBody>
      <a:bodyPr/>
      <a:lstStyle/>
      <a:p>
        <a:r>
          <a:rPr lang="ko-KR" altLang="en-US"/>
          <a:t> + 예상질문 및 유도 질문 자료 삽입,
 이후 슬라이드는 필요에 따라 사용</a:t>
        </a:r>
      </a:p>
    </p188:txBody>
  </p188:cm>
</p188:cmLst>
</file>

<file path=ppt/comments/modernComment_10D_6291B64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108B2CB-D813-4D6F-93EC-BD4761872A61}" authorId="{58DB1335-C75F-0F11-59B3-C48DA89669E5}" created="2024-11-29T16:34:47.220">
    <pc:sldMkLst xmlns:pc="http://schemas.microsoft.com/office/powerpoint/2013/main/command">
      <pc:docMk/>
      <pc:sldMk cId="1653716550" sldId="269"/>
    </pc:sldMkLst>
    <p188:txBody>
      <a:bodyPr/>
      <a:lstStyle/>
      <a:p>
        <a:r>
          <a:rPr lang="ko-KR" altLang="en-US"/>
          <a:t>모델링 사진 첨부</a:t>
        </a:r>
      </a:p>
    </p188:txBody>
  </p188:cm>
</p188:cmLst>
</file>

<file path=ppt/comments/modernComment_10E_3BBAA1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448B6B3-D72F-48CE-A0B9-416E1EF1CF22}" authorId="{58DB1335-C75F-0F11-59B3-C48DA89669E5}" created="2024-11-29T16:34:35.637">
    <pc:sldMkLst xmlns:pc="http://schemas.microsoft.com/office/powerpoint/2013/main/command">
      <pc:docMk/>
      <pc:sldMk cId="62630422" sldId="270"/>
    </pc:sldMkLst>
    <p188:txBody>
      <a:bodyPr/>
      <a:lstStyle/>
      <a:p>
        <a:r>
          <a:rPr lang="ko-KR" altLang="en-US"/>
          <a:t>훈련 전략(?) 데이터 사진 첨부</a:t>
        </a:r>
      </a:p>
    </p188:txBody>
  </p188:cm>
</p188:cmLst>
</file>

<file path=ppt/comments/modernComment_11A_AEEA02F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386AF3C-13D0-49A2-8B32-0E7EFC985D4C}" authorId="{58DB1335-C75F-0F11-59B3-C48DA89669E5}" created="2024-11-29T16:35:59.329">
    <pc:sldMkLst xmlns:pc="http://schemas.microsoft.com/office/powerpoint/2013/main/command">
      <pc:docMk/>
      <pc:sldMk cId="2934571762" sldId="282"/>
    </pc:sldMkLst>
    <p188:txBody>
      <a:bodyPr/>
      <a:lstStyle/>
      <a:p>
        <a:r>
          <a:rPr lang="ko-KR" altLang="en-US"/>
          <a:t>기대 효과 결론 사진 삽입</a:t>
        </a:r>
      </a:p>
    </p188:txBody>
  </p188:cm>
</p188:cmLst>
</file>

<file path=ppt/comments/modernComment_11F_4A95397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F14AD04-5B4D-4205-AA86-4E5A2FD9D7A3}" authorId="{58DB1335-C75F-0F11-59B3-C48DA89669E5}" created="2024-11-29T16:34:05.442">
    <pc:sldMkLst xmlns:pc="http://schemas.microsoft.com/office/powerpoint/2013/main/command">
      <pc:docMk/>
      <pc:sldMk cId="1251293563" sldId="287"/>
    </pc:sldMkLst>
    <p188:txBody>
      <a:bodyPr/>
      <a:lstStyle/>
      <a:p>
        <a:r>
          <a:rPr lang="ko-KR" altLang="en-US"/>
          <a:t>파트에 맞게 사진 첨부, 논문 사용 유무</a:t>
        </a:r>
      </a:p>
    </p188:txBody>
  </p188:cm>
</p188:cmLst>
</file>

<file path=ppt/comments/modernComment_120_7C59076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2C6CB11-92E2-4125-A3AF-F22BB9ACB6B4}" authorId="{58DB1335-C75F-0F11-59B3-C48DA89669E5}" created="2024-11-29T16:33:25.791">
    <pc:sldMkLst xmlns:pc="http://schemas.microsoft.com/office/powerpoint/2013/main/command">
      <pc:docMk/>
      <pc:sldMk cId="2903529202" sldId="261"/>
    </pc:sldMkLst>
    <p188:txBody>
      <a:bodyPr/>
      <a:lstStyle/>
      <a:p>
        <a:r>
          <a:rPr lang="ko-KR" altLang="en-US"/>
          <a:t>문제제기 자료들 정리</a:t>
        </a:r>
      </a:p>
    </p188:txBody>
  </p188:cm>
</p188:cmLst>
</file>

<file path=ppt/comments/modernComment_121_85460CD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F4EFF2F-EEA1-4A18-9693-B672C4365BF7}" authorId="{58DB1335-C75F-0F11-59B3-C48DA89669E5}" created="2024-11-29T16:34:05.442">
    <pc:sldMkLst xmlns:pc="http://schemas.microsoft.com/office/powerpoint/2013/main/command">
      <pc:docMk/>
      <pc:sldMk cId="1251293563" sldId="287"/>
    </pc:sldMkLst>
    <p188:txBody>
      <a:bodyPr/>
      <a:lstStyle/>
      <a:p>
        <a:r>
          <a:rPr lang="ko-KR" altLang="en-US"/>
          <a:t>파트에 맞게 사진 첨부, 논문 사용 유무</a:t>
        </a:r>
      </a:p>
    </p188:txBody>
  </p188:cm>
</p188:cmLst>
</file>

<file path=ppt/comments/modernComment_122_192E73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8BF23C2-0485-4528-80B6-073CDBB169D1}" authorId="{58DB1335-C75F-0F11-59B3-C48DA89669E5}" created="2024-11-29T16:34:05.442">
    <pc:sldMkLst xmlns:pc="http://schemas.microsoft.com/office/powerpoint/2013/main/command">
      <pc:docMk/>
      <pc:sldMk cId="1251293563" sldId="287"/>
    </pc:sldMkLst>
    <p188:txBody>
      <a:bodyPr/>
      <a:lstStyle/>
      <a:p>
        <a:r>
          <a:rPr lang="ko-KR" altLang="en-US"/>
          <a:t>파트에 맞게 사진 첨부, 논문 사용 유무</a:t>
        </a:r>
      </a:p>
    </p188:txBody>
  </p188:cm>
</p188:cmLst>
</file>

<file path=ppt/comments/modernComment_123_ADC3ED3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03DDE6C-4FA4-43C3-9041-21753BB43677}" authorId="{58DB1335-C75F-0F11-59B3-C48DA89669E5}" created="2024-11-29T16:33:25.791">
    <pc:sldMkLst xmlns:pc="http://schemas.microsoft.com/office/powerpoint/2013/main/command">
      <pc:docMk/>
      <pc:sldMk cId="2903529202" sldId="261"/>
    </pc:sldMkLst>
    <p188:txBody>
      <a:bodyPr/>
      <a:lstStyle/>
      <a:p>
        <a:r>
          <a:rPr lang="ko-KR" altLang="en-US"/>
          <a:t>문제제기 자료들 정리</a:t>
        </a:r>
      </a:p>
    </p188:txBody>
  </p188:cm>
</p188:cmLst>
</file>

<file path=ppt/comments/modernComment_125_D6FE2CD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FD9E3F8-D481-4F4B-8BB2-AC0CB1CBD21A}" authorId="{58DB1335-C75F-0F11-59B3-C48DA89669E5}" created="2024-11-29T16:33:25.791">
    <pc:sldMkLst xmlns:pc="http://schemas.microsoft.com/office/powerpoint/2013/main/command">
      <pc:docMk/>
      <pc:sldMk cId="2903529202" sldId="261"/>
    </pc:sldMkLst>
    <p188:txBody>
      <a:bodyPr/>
      <a:lstStyle/>
      <a:p>
        <a:r>
          <a:rPr lang="ko-KR" altLang="en-US"/>
          <a:t>문제제기 자료들 정리</a:t>
        </a:r>
      </a:p>
    </p188:txBody>
  </p188:cm>
</p188:cmLst>
</file>

<file path=ppt/comments/modernComment_126_3B35319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8945781-9E01-4572-9FF0-4431CDAF970D}" authorId="{58DB1335-C75F-0F11-59B3-C48DA89669E5}" created="2024-11-29T16:33:25.791">
    <pc:sldMkLst xmlns:pc="http://schemas.microsoft.com/office/powerpoint/2013/main/command">
      <pc:docMk/>
      <pc:sldMk cId="2903529202" sldId="261"/>
    </pc:sldMkLst>
    <p188:txBody>
      <a:bodyPr/>
      <a:lstStyle/>
      <a:p>
        <a:r>
          <a:rPr lang="ko-KR" altLang="en-US"/>
          <a:t>문제제기 자료들 정리</a:t>
        </a:r>
      </a:p>
    </p188:txBody>
  </p188:cm>
</p188:cmLst>
</file>

<file path=ppt/comments/modernComment_127_B60AD83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1B0E459-06F9-4582-A678-14C00E5DECDD}" authorId="{58DB1335-C75F-0F11-59B3-C48DA89669E5}" created="2024-11-29T16:33:25.791">
    <pc:sldMkLst xmlns:pc="http://schemas.microsoft.com/office/powerpoint/2013/main/command">
      <pc:docMk/>
      <pc:sldMk cId="2903529202" sldId="261"/>
    </pc:sldMkLst>
    <p188:txBody>
      <a:bodyPr/>
      <a:lstStyle/>
      <a:p>
        <a:r>
          <a:rPr lang="ko-KR" altLang="en-US"/>
          <a:t>문제제기 자료들 정리</a:t>
        </a:r>
      </a:p>
    </p188:txBody>
  </p188:cm>
</p188:cmLst>
</file>

<file path=ppt/comments/modernComment_129_B2F7900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1650354-9E03-4D91-B324-8288511FF531}" authorId="{58DB1335-C75F-0F11-59B3-C48DA89669E5}" created="2024-11-29T16:34:05.442">
    <pc:sldMkLst xmlns:pc="http://schemas.microsoft.com/office/powerpoint/2013/main/command">
      <pc:docMk/>
      <pc:sldMk cId="1251293563" sldId="287"/>
    </pc:sldMkLst>
    <p188:txBody>
      <a:bodyPr/>
      <a:lstStyle/>
      <a:p>
        <a:r>
          <a:rPr lang="ko-KR" altLang="en-US"/>
          <a:t>파트에 맞게 사진 첨부, 논문 사용 유무</a:t>
        </a:r>
      </a:p>
    </p188:txBody>
  </p188:cm>
</p188:cmLst>
</file>

<file path=ppt/comments/modernComment_12D_5EA8875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CECDFD9-5EDA-4D1F-A9AE-727A3C975EB4}" authorId="{58DB1335-C75F-0F11-59B3-C48DA89669E5}" created="2024-11-29T16:35:59.329">
    <pc:sldMkLst xmlns:pc="http://schemas.microsoft.com/office/powerpoint/2013/main/command">
      <pc:docMk/>
      <pc:sldMk cId="2934571762" sldId="282"/>
    </pc:sldMkLst>
    <p188:txBody>
      <a:bodyPr/>
      <a:lstStyle/>
      <a:p>
        <a:r>
          <a:rPr lang="ko-KR" altLang="en-US"/>
          <a:t>기대 효과 결론 사진 삽입</a:t>
        </a:r>
      </a:p>
    </p188:txBody>
  </p188:cm>
</p188:cmLst>
</file>

<file path=ppt/comments/modernComment_12F_5B317D5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90FFF4D-9C4C-44B7-8F19-170A005C7462}" authorId="{58DB1335-C75F-0F11-59B3-C48DA89669E5}" created="2024-11-29T16:34:05.442">
    <pc:sldMkLst xmlns:pc="http://schemas.microsoft.com/office/powerpoint/2013/main/command">
      <pc:docMk/>
      <pc:sldMk cId="1251293563" sldId="287"/>
    </pc:sldMkLst>
    <p188:txBody>
      <a:bodyPr/>
      <a:lstStyle/>
      <a:p>
        <a:r>
          <a:rPr lang="ko-KR" altLang="en-US"/>
          <a:t>파트에 맞게 사진 첨부, 논문 사용 유무</a:t>
        </a:r>
      </a:p>
    </p188:txBody>
  </p188:cm>
</p188:cmLst>
</file>

<file path=ppt/comments/modernComment_130_B5B4EC8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2E969B1-FBAB-449E-8BC4-53A06A0CD01C}" authorId="{58DB1335-C75F-0F11-59B3-C48DA89669E5}" created="2024-11-29T16:34:05.442">
    <pc:sldMkLst xmlns:pc="http://schemas.microsoft.com/office/powerpoint/2013/main/command">
      <pc:docMk/>
      <pc:sldMk cId="1251293563" sldId="287"/>
    </pc:sldMkLst>
    <p188:txBody>
      <a:bodyPr/>
      <a:lstStyle/>
      <a:p>
        <a:r>
          <a:rPr lang="ko-KR" altLang="en-US"/>
          <a:t>파트에 맞게 사진 첨부, 논문 사용 유무</a:t>
        </a:r>
      </a:p>
    </p188:txBody>
  </p188:cm>
</p188:cmLst>
</file>

<file path=ppt/comments/modernComment_13A_BC81792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2D46031-A009-407F-B603-2F28F4B3ED1A}" authorId="{58DB1335-C75F-0F11-59B3-C48DA89669E5}" created="2024-11-29T16:35:59.329">
    <pc:sldMkLst xmlns:pc="http://schemas.microsoft.com/office/powerpoint/2013/main/command">
      <pc:docMk/>
      <pc:sldMk cId="2934571762" sldId="282"/>
    </pc:sldMkLst>
    <p188:txBody>
      <a:bodyPr/>
      <a:lstStyle/>
      <a:p>
        <a:r>
          <a:rPr lang="ko-KR" altLang="en-US"/>
          <a:t>기대 효과 결론 사진 삽입</a:t>
        </a:r>
      </a:p>
    </p188:txBody>
  </p188:cm>
</p188:cmLst>
</file>

<file path=ppt/comments/modernComment_13C_37E7251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63C1DD2-2A58-41DB-8CB1-5CFD1E60628E}" authorId="{58DB1335-C75F-0F11-59B3-C48DA89669E5}" created="2024-11-29T16:34:47.220">
    <pc:sldMkLst xmlns:pc="http://schemas.microsoft.com/office/powerpoint/2013/main/command">
      <pc:docMk/>
      <pc:sldMk cId="1653716550" sldId="269"/>
    </pc:sldMkLst>
    <p188:txBody>
      <a:bodyPr/>
      <a:lstStyle/>
      <a:p>
        <a:r>
          <a:rPr lang="ko-KR" altLang="en-US"/>
          <a:t>모델링 사진 첨부</a:t>
        </a:r>
      </a:p>
    </p188:txBody>
  </p188:cm>
</p188:cmLst>
</file>

<file path=ppt/comments/modernComment_13D_503C7D5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796C44-89AF-4B19-B8FF-B8CFB9D07EA8}" authorId="{58DB1335-C75F-0F11-59B3-C48DA89669E5}" created="2024-11-29T16:35:59.329">
    <pc:sldMkLst xmlns:pc="http://schemas.microsoft.com/office/powerpoint/2013/main/command">
      <pc:docMk/>
      <pc:sldMk cId="2934571762" sldId="282"/>
    </pc:sldMkLst>
    <p188:txBody>
      <a:bodyPr/>
      <a:lstStyle/>
      <a:p>
        <a:r>
          <a:rPr lang="ko-KR" altLang="en-US"/>
          <a:t>기대 효과 결론 사진 삽입</a:t>
        </a:r>
      </a:p>
    </p188:txBody>
  </p188:cm>
</p188:cmLst>
</file>

<file path=ppt/comments/modernComment_13E_43A5E21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8E31E0B-20DE-4AD0-8F96-A328ADFC210B}" authorId="{58DB1335-C75F-0F11-59B3-C48DA89669E5}" created="2024-11-29T16:35:59.329">
    <pc:sldMkLst xmlns:pc="http://schemas.microsoft.com/office/powerpoint/2013/main/command">
      <pc:docMk/>
      <pc:sldMk cId="2934571762" sldId="282"/>
    </pc:sldMkLst>
    <p188:txBody>
      <a:bodyPr/>
      <a:lstStyle/>
      <a:p>
        <a:r>
          <a:rPr lang="ko-KR" altLang="en-US"/>
          <a:t>기대 효과 결론 사진 삽입</a:t>
        </a:r>
      </a:p>
    </p188:txBody>
  </p188:cm>
</p188:cmLst>
</file>

<file path=ppt/comments/modernComment_13F_7A35C44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20C3DF5-4F50-4F46-B89C-886EA742B960}" authorId="{58DB1335-C75F-0F11-59B3-C48DA89669E5}" created="2024-11-29T16:39:12.612">
    <pc:sldMkLst xmlns:pc="http://schemas.microsoft.com/office/powerpoint/2013/main/command">
      <pc:docMk/>
      <pc:sldMk cId="1200541858" sldId="267"/>
    </pc:sldMkLst>
    <p188:txBody>
      <a:bodyPr/>
      <a:lstStyle/>
      <a:p>
        <a:r>
          <a:rPr lang="ko-KR" altLang="en-US"/>
          <a:t> + 예상질문 및 유도 질문 자료 삽입,
 이후 슬라이드는 필요에 따라 사용</a:t>
        </a:r>
      </a:p>
    </p188:txBody>
  </p188:cm>
</p188:cmLst>
</file>

<file path=ppt/comments/modernComment_142_C20C8CF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3B9A5BF-377A-4D82-9A61-EF051C895EEF}" authorId="{58DB1335-C75F-0F11-59B3-C48DA89669E5}" created="2024-11-29T16:35:59.329">
    <pc:sldMkLst xmlns:pc="http://schemas.microsoft.com/office/powerpoint/2013/main/command">
      <pc:docMk/>
      <pc:sldMk cId="2934571762" sldId="282"/>
    </pc:sldMkLst>
    <p188:txBody>
      <a:bodyPr/>
      <a:lstStyle/>
      <a:p>
        <a:r>
          <a:rPr lang="ko-KR" altLang="en-US"/>
          <a:t>기대 효과 결론 사진 삽입</a:t>
        </a:r>
      </a:p>
    </p188:txBody>
  </p188:cm>
</p188:cmLst>
</file>

<file path=ppt/comments/modernComment_143_55BE782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6A62E6B-970F-4ADE-9CBF-64E2CBD5EC00}" authorId="{58DB1335-C75F-0F11-59B3-C48DA89669E5}" created="2024-11-29T16:35:59.329">
    <pc:sldMkLst xmlns:pc="http://schemas.microsoft.com/office/powerpoint/2013/main/command">
      <pc:docMk/>
      <pc:sldMk cId="2934571762" sldId="282"/>
    </pc:sldMkLst>
    <p188:txBody>
      <a:bodyPr/>
      <a:lstStyle/>
      <a:p>
        <a:r>
          <a:rPr lang="ko-KR" altLang="en-US"/>
          <a:t>기대 효과 결론 사진 삽입</a:t>
        </a:r>
      </a:p>
    </p188:txBody>
  </p188:cm>
</p188:cmLst>
</file>

<file path=ppt/comments/modernComment_144_68BD7BA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5763254-A019-4E0F-9B5D-44065AAD1DB2}" authorId="{58DB1335-C75F-0F11-59B3-C48DA89669E5}" created="2024-11-29T16:35:59.329">
    <pc:sldMkLst xmlns:pc="http://schemas.microsoft.com/office/powerpoint/2013/main/command">
      <pc:docMk/>
      <pc:sldMk cId="2934571762" sldId="282"/>
    </pc:sldMkLst>
    <p188:txBody>
      <a:bodyPr/>
      <a:lstStyle/>
      <a:p>
        <a:r>
          <a:rPr lang="ko-KR" altLang="en-US"/>
          <a:t>기대 효과 결론 사진 삽입</a:t>
        </a:r>
      </a:p>
    </p188:txBody>
  </p188:cm>
</p188:cmLst>
</file>

<file path=ppt/comments/modernComment_145_B738EE6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2E2D5B9-B2EB-40ED-A8F9-5865B2B8DE79}" authorId="{58DB1335-C75F-0F11-59B3-C48DA89669E5}" created="2024-11-29T16:35:59.329">
    <pc:sldMkLst xmlns:pc="http://schemas.microsoft.com/office/powerpoint/2013/main/command">
      <pc:docMk/>
      <pc:sldMk cId="2934571762" sldId="282"/>
    </pc:sldMkLst>
    <p188:txBody>
      <a:bodyPr/>
      <a:lstStyle/>
      <a:p>
        <a:r>
          <a:rPr lang="ko-KR" altLang="en-US"/>
          <a:t>기대 효과 결론 사진 삽입</a:t>
        </a:r>
      </a:p>
    </p188:txBody>
  </p188:cm>
</p188:cmLst>
</file>

<file path=ppt/comments/modernComment_146_A38F400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68708CE-D9BB-4BD8-B899-EFC2C503DC05}" authorId="{58DB1335-C75F-0F11-59B3-C48DA89669E5}" created="2024-11-29T16:35:59.329">
    <pc:sldMkLst xmlns:pc="http://schemas.microsoft.com/office/powerpoint/2013/main/command">
      <pc:docMk/>
      <pc:sldMk cId="2934571762" sldId="282"/>
    </pc:sldMkLst>
    <p188:txBody>
      <a:bodyPr/>
      <a:lstStyle/>
      <a:p>
        <a:r>
          <a:rPr lang="ko-KR" altLang="en-US"/>
          <a:t>기대 효과 결론 사진 삽입</a:t>
        </a:r>
      </a:p>
    </p188:txBody>
  </p188:cm>
</p188:cmLst>
</file>

<file path=ppt/comments/modernComment_147_1A37D46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B75B4B8-7FCF-474F-BF18-4F07E854D616}" authorId="{58DB1335-C75F-0F11-59B3-C48DA89669E5}" created="2024-11-29T16:35:59.329">
    <pc:sldMkLst xmlns:pc="http://schemas.microsoft.com/office/powerpoint/2013/main/command">
      <pc:docMk/>
      <pc:sldMk cId="2934571762" sldId="282"/>
    </pc:sldMkLst>
    <p188:txBody>
      <a:bodyPr/>
      <a:lstStyle/>
      <a:p>
        <a:r>
          <a:rPr lang="ko-KR" altLang="en-US"/>
          <a:t>기대 효과 결론 사진 삽입</a:t>
        </a:r>
      </a:p>
    </p188:txBody>
  </p188:cm>
</p188:cmLst>
</file>

<file path=ppt/comments/modernComment_148_D52B068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52C5B73-CBAC-42CA-88BE-2FAB404BAD55}" authorId="{58DB1335-C75F-0F11-59B3-C48DA89669E5}" created="2024-11-29T16:35:59.329">
    <pc:sldMkLst xmlns:pc="http://schemas.microsoft.com/office/powerpoint/2013/main/command">
      <pc:docMk/>
      <pc:sldMk cId="2934571762" sldId="282"/>
    </pc:sldMkLst>
    <p188:txBody>
      <a:bodyPr/>
      <a:lstStyle/>
      <a:p>
        <a:r>
          <a:rPr lang="ko-KR" altLang="en-US"/>
          <a:t>기대 효과 결론 사진 삽입</a:t>
        </a:r>
      </a:p>
    </p188:txBody>
  </p188:cm>
</p188:cmLst>
</file>

<file path=ppt/comments/modernComment_14D_1E9E7C2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F4F3CDD-8BA6-4EC3-8E0A-07A75CAB8E9E}" authorId="{58DB1335-C75F-0F11-59B3-C48DA89669E5}" created="2024-11-29T16:34:35.637">
    <pc:sldMkLst xmlns:pc="http://schemas.microsoft.com/office/powerpoint/2013/main/command">
      <pc:docMk/>
      <pc:sldMk cId="62630422" sldId="270"/>
    </pc:sldMkLst>
    <p188:txBody>
      <a:bodyPr/>
      <a:lstStyle/>
      <a:p>
        <a:r>
          <a:rPr lang="ko-KR" altLang="en-US"/>
          <a:t>훈련 전략(?) 데이터 사진 첨부</a:t>
        </a:r>
      </a:p>
    </p188:txBody>
  </p188:cm>
</p188:cmLst>
</file>

<file path=ppt/comments/modernComment_14F_9FA090D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4F3DA30-DE43-4E9B-8F0E-3E7D5D452851}" authorId="{58DB1335-C75F-0F11-59B3-C48DA89669E5}" created="2024-11-29T16:33:25.791">
    <pc:sldMkLst xmlns:pc="http://schemas.microsoft.com/office/powerpoint/2013/main/command">
      <pc:docMk/>
      <pc:sldMk cId="2903529202" sldId="261"/>
    </pc:sldMkLst>
    <p188:txBody>
      <a:bodyPr/>
      <a:lstStyle/>
      <a:p>
        <a:r>
          <a:rPr lang="ko-KR" altLang="en-US"/>
          <a:t>문제제기 자료들 정리</a:t>
        </a:r>
      </a:p>
    </p188:txBody>
  </p188:cm>
</p188:cmLst>
</file>

<file path=ppt/comments/modernComment_150_ABCBCC7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51CE61D-1578-4A6F-849E-15523B2964BC}" authorId="{58DB1335-C75F-0F11-59B3-C48DA89669E5}" created="2024-11-29T16:34:47.220">
    <pc:sldMkLst xmlns:pc="http://schemas.microsoft.com/office/powerpoint/2013/main/command">
      <pc:docMk/>
      <pc:sldMk cId="1653716550" sldId="269"/>
    </pc:sldMkLst>
    <p188:txBody>
      <a:bodyPr/>
      <a:lstStyle/>
      <a:p>
        <a:r>
          <a:rPr lang="ko-KR" altLang="en-US"/>
          <a:t>모델링 사진 첨부</a:t>
        </a:r>
      </a:p>
    </p188:txBody>
  </p188:cm>
</p188:cmLst>
</file>

<file path=ppt/comments/modernComment_151_15B939C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AD50C1C-E0AB-4AF6-8A69-DDBC46217471}" authorId="{58DB1335-C75F-0F11-59B3-C48DA89669E5}" created="2024-11-29T16:34:47.220">
    <pc:sldMkLst xmlns:pc="http://schemas.microsoft.com/office/powerpoint/2013/main/command">
      <pc:docMk/>
      <pc:sldMk cId="1653716550" sldId="269"/>
    </pc:sldMkLst>
    <p188:txBody>
      <a:bodyPr/>
      <a:lstStyle/>
      <a:p>
        <a:r>
          <a:rPr lang="ko-KR" altLang="en-US"/>
          <a:t>모델링 사진 첨부</a:t>
        </a:r>
      </a:p>
    </p188:txBody>
  </p188:cm>
</p188:cmLst>
</file>

<file path=ppt/comments/modernComment_153_7CD1707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B528706-3B01-41E9-A158-ABFD0669C261}" authorId="{58DB1335-C75F-0F11-59B3-C48DA89669E5}" created="2024-11-29T16:34:47.220">
    <pc:sldMkLst xmlns:pc="http://schemas.microsoft.com/office/powerpoint/2013/main/command">
      <pc:docMk/>
      <pc:sldMk cId="1653716550" sldId="269"/>
    </pc:sldMkLst>
    <p188:txBody>
      <a:bodyPr/>
      <a:lstStyle/>
      <a:p>
        <a:r>
          <a:rPr lang="ko-KR" altLang="en-US"/>
          <a:t>모델링 사진 첨부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6A35DE-6C09-42AD-B54F-2EC3DC38292B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14CB8E-457A-45DB-B465-A2D3374B7D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065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3E2BFC6-0E4F-4F97-97C8-6CBB02551434}" type="datetime1">
              <a:rPr lang="ko-KR" altLang="en-US" smtClean="0"/>
              <a:pPr/>
              <a:t>2024-12-03</a:t>
            </a:fld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754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D7B5-541E-7EA4-2431-8F78BE04B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3CA37B-C57C-098A-32EB-B2AFE1A28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2C6C70-62B1-7B5C-EBE7-FE4A7230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359D5-8CDC-CD84-065C-5658FDD79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DFC78A-403C-04FF-6E6F-FAD93BF31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812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6FB79-9392-6620-A1A7-5C9257509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056621-A6ED-CE76-E36C-21B0BF8C8E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40BDA1-F941-F919-DF16-114F90736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F2FD7F-4A8F-8583-CDF1-458E30720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E341BB-A4D1-E575-081E-C0DBBF451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14BDB8-8D99-582A-259E-83FFD8BBD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762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F709F-0FD5-4D19-F5E1-17AF533AD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BA15A8-A6E8-4AC9-BAB4-B22535C69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A33A22-96FB-212B-BBE7-8267D70CC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C0052-27D3-7155-AD41-80B272AF7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C09F5A-D05F-F996-192E-E9C5AE41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7727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A71C72-D2CC-EF51-F0BF-5B912D63C7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D075A-535D-8797-9AAA-9EC250411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691C4-D111-0993-1412-8842E9FA8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039303-D678-E2D3-F493-D7602E436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E01475-F44F-AEC7-9C73-2DC7A6B51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442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비교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F96941-79C9-A34B-8AB5-C167A4D72D51}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1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57C152-0331-B74F-81FE-04A927A72C7B}"/>
              </a:ext>
            </a:extLst>
          </p:cNvPr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n-US" sz="2400" b="1" noProof="0" dirty="0">
              <a:solidFill>
                <a:schemeClr val="bg1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FDDD9A4-1691-5D47-9605-21650E22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62F811A9-08B1-C746-B30D-69D7B4A6C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600" b="1" i="0" cap="all" spc="150" baseline="0">
                <a:solidFill>
                  <a:schemeClr val="accent3">
                    <a:lumMod val="5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54F0B191-C947-1640-8AD2-EEEAA1ED57C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501205" y="2038570"/>
            <a:ext cx="5042646" cy="703135"/>
          </a:xfrm>
          <a:prstGeom prst="rect">
            <a:avLst/>
          </a:prstGeo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600" b="1" i="0" cap="all" spc="150" baseline="0">
                <a:solidFill>
                  <a:schemeClr val="accent3">
                    <a:lumMod val="5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E8B92D52-6B55-2C4B-95E4-CE89611E590B}"/>
              </a:ext>
            </a:extLst>
          </p:cNvPr>
          <p:cNvCxnSpPr>
            <a:cxnSpLocks/>
          </p:cNvCxnSpPr>
          <p:nvPr userDrawn="1"/>
        </p:nvCxnSpPr>
        <p:spPr>
          <a:xfrm>
            <a:off x="6167716" y="1613647"/>
            <a:ext cx="0" cy="4904068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2E17E1D-5E9C-4782-A550-1FA7C170295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2894471"/>
            <a:ext cx="5041900" cy="3093579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5" name="내용 개체 틀 6">
            <a:extLst>
              <a:ext uri="{FF2B5EF4-FFF2-40B4-BE49-F238E27FC236}">
                <a16:creationId xmlns:a16="http://schemas.microsoft.com/office/drawing/2014/main" id="{9AE8FA97-2778-4811-810F-CA386FE3C23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01205" y="2894471"/>
            <a:ext cx="5041900" cy="3093579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723800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4031E-E641-C4CA-21C9-7A1FE93EB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C8EEE0-ED24-4DA2-9A98-817AA59C5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48F566-AE9A-C6E1-99C3-3EA692C8E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C6F62E-2FBF-A364-D9CE-D70B60E2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16CE53-F12D-0023-C90C-249606728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793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DFEBF-AE13-21C4-B417-53C1912EC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383D3-0DFC-3B16-AFD9-ED826B49D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77E0C2-CA57-1569-4BB6-794AAE9FF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2A88B-A6E2-FDD7-A876-FA2C7A1F1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6CE3D9-A372-3E1C-8318-FD5849D3B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18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9459B-2F0C-11DA-17C7-CBC92F49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06E463-C691-C8B8-DA0F-39DE939C20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11B277-F030-EC73-A034-0956AEA09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4020CB-4B74-3F91-6FE7-D42743DB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1C1C04-4D83-5A6B-660D-8D17C2593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3E102-AD39-A790-E46E-8FEDD3B1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685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19BC4F-AA18-765C-C0AE-9C7CE9923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3D5F2-0493-000D-ACB2-EDC390AFE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94222C-B029-A967-3A86-E3E4D143B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30AE79-EA7B-3764-44E0-9C801DD5B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7B8E2F-2266-F42F-38F4-B46D694EAE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1D2AC2-7CDC-D245-4827-8322C676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15EC7F-0464-AD0F-5B19-BDB80CAB0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1FC341-77CF-4D3F-158F-B91AD7C2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508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3CCDD-41F2-E828-F535-1D1310E3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5E5F0E-72FB-E641-00D1-527A9C8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450683-88B0-DFCB-D629-227A8F94F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D01974-FB93-1F53-CDAF-AC0793B7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311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90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998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D86FC-F761-4A6A-6C20-1CB915AB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EE8658-6920-3C9E-00A3-3ACE837CF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B2EBC1-E24A-EFAA-E134-3525E7572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85FD1A-10F7-C603-E8EE-691FA5CCA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B3F40D-1E03-9A02-A3CA-38E2D8F38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28D190-5C5B-BC4B-9CCA-FE839D35E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7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AD6FF6-A1B0-1E23-9753-E1348B46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1A424-84CF-9C90-DD87-9705BCD0E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CD9DDE-7AC9-BDBE-F57B-7130F5A2F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7A746-2308-4D9D-AAD0-07174381C9E7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148121-D864-08AB-BAD3-63D9A030C6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A563BA-8FB1-C9EA-A62E-56F70D261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47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8/10/relationships/comments" Target="../comments/modernComment_10A_F7504CF8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8/10/relationships/comments" Target="../comments/modernComment_125_D6FE2CDC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8/10/relationships/comments" Target="../comments/modernComment_129_B2F7900B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2F_5B317D5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30_B5B4EC8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22_192E73A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8/10/relationships/comments" Target="../comments/modernComment_121_85460CD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0_2C05CEA9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microsoft.com/office/2018/10/relationships/comments" Target="../comments/modernComment_10E_3BBAA1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microsoft.com/office/2018/10/relationships/comments" Target="../comments/modernComment_14D_1E9E7C2F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53_7CD1707F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3C_37E7251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50_ABCBCC7A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51_15B939CB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microsoft.com/office/2018/10/relationships/comments" Target="../comments/modernComment_10D_6291B646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microsoft.com/office/2018/10/relationships/comments" Target="../comments/modernComment_12D_5EA8875D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A_AEEA02F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26_3B35319D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3E_43A5E21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44_68BD7BAD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45_B738EE6E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46_A38F4006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47_1A37D465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48_D52B068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42_C20C8CF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microsoft.com/office/2018/10/relationships/comments" Target="../comments/modernComment_143_55BE7822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jpg"/><Relationship Id="rId5" Type="http://schemas.openxmlformats.org/officeDocument/2006/relationships/image" Target="../media/image53.png"/><Relationship Id="rId4" Type="http://schemas.openxmlformats.org/officeDocument/2006/relationships/image" Target="../media/image52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microsoft.com/office/2018/10/relationships/comments" Target="../comments/modernComment_10B_478ED0A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123_ADC3ED3F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microsoft.com/office/2018/10/relationships/comments" Target="../comments/modernComment_13F_7A35C447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F_4A95397B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microsoft.com/office/2018/10/relationships/comments" Target="../comments/modernComment_13A_BC817927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microsoft.com/office/2018/10/relationships/comments" Target="../comments/modernComment_13D_503C7D5A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8/10/relationships/comments" Target="../comments/modernComment_14F_9FA090D7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8/10/relationships/comments" Target="../comments/modernComment_120_7C59076E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8/10/relationships/comments" Target="../comments/modernComment_127_B60AD8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0051E38-75BA-733B-5A8D-1C8B81016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DB185A-389C-1354-77FB-40F054D49CA0}"/>
              </a:ext>
            </a:extLst>
          </p:cNvPr>
          <p:cNvSpPr txBox="1"/>
          <p:nvPr/>
        </p:nvSpPr>
        <p:spPr>
          <a:xfrm>
            <a:off x="229966" y="405429"/>
            <a:ext cx="9799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>
                <a:latin typeface="Noto Sans KR"/>
                <a:ea typeface="+mj-ea"/>
                <a:cs typeface="Pretendard Black" panose="02000A03000000020004" pitchFamily="50" charset="-127"/>
              </a:rPr>
              <a:t>파킨슨</a:t>
            </a:r>
            <a:r>
              <a:rPr lang="ko-KR" altLang="en-US" sz="3600" b="1" dirty="0">
                <a:latin typeface="Noto Sans KR"/>
                <a:ea typeface="+mj-ea"/>
                <a:cs typeface="Pretendard Black" panose="02000A03000000020004" pitchFamily="50" charset="-127"/>
              </a:rPr>
              <a:t> 병 환자 걸음 데이터를 활용한 부상방지 시스템 </a:t>
            </a:r>
            <a:endParaRPr lang="en-US" altLang="ko-KR" sz="3600" b="1" dirty="0">
              <a:latin typeface="Noto Sans KR"/>
              <a:ea typeface="+mj-ea"/>
              <a:cs typeface="Pretendard Black" panose="02000A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E985DB-546D-FB17-DEDD-D56D6612C8A8}"/>
              </a:ext>
            </a:extLst>
          </p:cNvPr>
          <p:cNvSpPr txBox="1"/>
          <p:nvPr/>
        </p:nvSpPr>
        <p:spPr>
          <a:xfrm>
            <a:off x="9905186" y="5095240"/>
            <a:ext cx="2185214" cy="141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+mn-ea"/>
                <a:cs typeface="Pretendard Black" panose="02000A03000000020004" pitchFamily="50" charset="-127"/>
              </a:rPr>
              <a:t>팀장</a:t>
            </a:r>
            <a:r>
              <a:rPr lang="en-US" altLang="ko-KR" sz="2000" b="1" dirty="0">
                <a:latin typeface="+mn-ea"/>
                <a:cs typeface="Pretendard Black" panose="02000A03000000020004" pitchFamily="50" charset="-127"/>
              </a:rPr>
              <a:t>: </a:t>
            </a:r>
            <a:r>
              <a:rPr lang="ko-KR" altLang="en-US" sz="2000" b="1" dirty="0">
                <a:latin typeface="+mn-ea"/>
                <a:cs typeface="Pretendard Black" panose="02000A03000000020004" pitchFamily="50" charset="-127"/>
              </a:rPr>
              <a:t>강정선</a:t>
            </a:r>
            <a:endParaRPr lang="en-US" altLang="ko-KR" sz="2000" b="1" dirty="0">
              <a:latin typeface="+mn-ea"/>
              <a:cs typeface="Pretendard Black" panose="02000A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+mn-ea"/>
                <a:cs typeface="Pretendard Black" panose="02000A03000000020004" pitchFamily="50" charset="-127"/>
              </a:rPr>
              <a:t>팀원</a:t>
            </a:r>
            <a:r>
              <a:rPr lang="en-US" altLang="ko-KR" sz="2000" b="1" dirty="0">
                <a:latin typeface="+mn-ea"/>
                <a:cs typeface="Pretendard Black" panose="02000A03000000020004" pitchFamily="50" charset="-127"/>
              </a:rPr>
              <a:t>: </a:t>
            </a:r>
            <a:r>
              <a:rPr lang="ko-KR" altLang="en-US" sz="2000" b="1" dirty="0" err="1">
                <a:latin typeface="+mn-ea"/>
                <a:cs typeface="Pretendard Black" panose="02000A03000000020004" pitchFamily="50" charset="-127"/>
              </a:rPr>
              <a:t>손건희</a:t>
            </a:r>
            <a:endParaRPr lang="en-US" altLang="ko-KR" sz="2000" b="1" dirty="0">
              <a:latin typeface="+mn-ea"/>
              <a:cs typeface="Pretendard Black" panose="02000A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+mn-ea"/>
                <a:cs typeface="Pretendard Black" panose="02000A03000000020004" pitchFamily="50" charset="-127"/>
              </a:rPr>
              <a:t>팀원</a:t>
            </a:r>
            <a:r>
              <a:rPr lang="en-US" altLang="ko-KR" sz="2000" b="1" dirty="0">
                <a:latin typeface="+mn-ea"/>
                <a:cs typeface="Pretendard Black" panose="02000A03000000020004" pitchFamily="50" charset="-127"/>
              </a:rPr>
              <a:t>: </a:t>
            </a:r>
            <a:r>
              <a:rPr lang="ko-KR" altLang="en-US" sz="2000" b="1" dirty="0">
                <a:latin typeface="+mn-ea"/>
                <a:cs typeface="Pretendard Black" panose="02000A03000000020004" pitchFamily="50" charset="-127"/>
              </a:rPr>
              <a:t>박성우</a:t>
            </a:r>
          </a:p>
        </p:txBody>
      </p:sp>
    </p:spTree>
    <p:extLst>
      <p:ext uri="{BB962C8B-B14F-4D97-AF65-F5344CB8AC3E}">
        <p14:creationId xmlns:p14="http://schemas.microsoft.com/office/powerpoint/2010/main" val="414923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4555C-E600-9373-12A6-462ECC59D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4B08EAE-43E5-1F26-5DA0-17D7CE82871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"/>
            <a:ext cx="12192000" cy="68567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6CF643C-E598-C847-0B7E-6597BAFE2914}"/>
              </a:ext>
            </a:extLst>
          </p:cNvPr>
          <p:cNvSpPr txBox="1"/>
          <p:nvPr/>
        </p:nvSpPr>
        <p:spPr>
          <a:xfrm>
            <a:off x="386616" y="2275645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781F06-38E3-45D4-5980-507802BE4EBC}"/>
              </a:ext>
            </a:extLst>
          </p:cNvPr>
          <p:cNvSpPr txBox="1"/>
          <p:nvPr/>
        </p:nvSpPr>
        <p:spPr>
          <a:xfrm>
            <a:off x="386616" y="3117092"/>
            <a:ext cx="123642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  왜                    자세 불균형이 발생할까</a:t>
            </a:r>
            <a:r>
              <a:rPr lang="en-US" altLang="ko-KR" sz="5400" b="1" dirty="0">
                <a:solidFill>
                  <a:schemeClr val="bg1"/>
                </a:solidFill>
              </a:rPr>
              <a:t>?</a:t>
            </a:r>
            <a:r>
              <a:rPr lang="ko-KR" altLang="en-US" sz="5400" b="1" dirty="0">
                <a:solidFill>
                  <a:schemeClr val="bg1"/>
                </a:solidFill>
              </a:rPr>
              <a:t>   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0F216EF-CFD9-86D7-41EB-67B3D6FEAD0C}"/>
              </a:ext>
            </a:extLst>
          </p:cNvPr>
          <p:cNvCxnSpPr>
            <a:cxnSpLocks/>
          </p:cNvCxnSpPr>
          <p:nvPr/>
        </p:nvCxnSpPr>
        <p:spPr>
          <a:xfrm>
            <a:off x="1892371" y="3521337"/>
            <a:ext cx="2257235" cy="0"/>
          </a:xfrm>
          <a:prstGeom prst="line">
            <a:avLst/>
          </a:prstGeom>
          <a:ln w="177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9742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BA6BC-B703-D4BA-A679-EDEC88AEB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86E0315-2AC3-9733-B156-3A4A0843985F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D2B43F8-5E04-E7F4-5A3B-1F9A25A54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2188" y="29718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AD5172D0-BB5D-443D-FC02-7FD84C922F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981" y="261396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B47367-7259-4821-D4A1-FE48656D9DF4}"/>
              </a:ext>
            </a:extLst>
          </p:cNvPr>
          <p:cNvSpPr txBox="1"/>
          <p:nvPr/>
        </p:nvSpPr>
        <p:spPr>
          <a:xfrm>
            <a:off x="1154106" y="1064887"/>
            <a:ext cx="6950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- </a:t>
            </a:r>
            <a:r>
              <a:rPr lang="ko-KR" altLang="en-US" sz="2000" b="1" dirty="0"/>
              <a:t>데이터 선정 사유  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C55603F-E509-F018-00E5-A17CE05F0342}"/>
              </a:ext>
            </a:extLst>
          </p:cNvPr>
          <p:cNvSpPr/>
          <p:nvPr/>
        </p:nvSpPr>
        <p:spPr>
          <a:xfrm>
            <a:off x="730589" y="4883172"/>
            <a:ext cx="2662177" cy="67285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>
                <a:solidFill>
                  <a:schemeClr val="bg1"/>
                </a:solidFill>
              </a:rPr>
              <a:t>근육의 경직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B56E033-DB1C-CC5A-60B7-A4446CB22CDB}"/>
              </a:ext>
            </a:extLst>
          </p:cNvPr>
          <p:cNvSpPr/>
          <p:nvPr/>
        </p:nvSpPr>
        <p:spPr>
          <a:xfrm>
            <a:off x="4764910" y="4883172"/>
            <a:ext cx="2662177" cy="67285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>
                <a:solidFill>
                  <a:schemeClr val="bg1"/>
                </a:solidFill>
              </a:rPr>
              <a:t>자세 불균형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DEA51B3-6683-7779-0110-E256854C759C}"/>
              </a:ext>
            </a:extLst>
          </p:cNvPr>
          <p:cNvSpPr/>
          <p:nvPr/>
        </p:nvSpPr>
        <p:spPr>
          <a:xfrm>
            <a:off x="8805014" y="4854104"/>
            <a:ext cx="2662177" cy="67285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>
                <a:solidFill>
                  <a:schemeClr val="bg1"/>
                </a:solidFill>
              </a:rPr>
              <a:t>부상 발생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A363C6A-91BC-8530-523F-9B541BD92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64" y="1756605"/>
            <a:ext cx="2591025" cy="262912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E1B7D3D-ED24-AC8A-8825-FA7B10E65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408" y="1693225"/>
            <a:ext cx="3078865" cy="2755885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00B9DE82-49DC-A670-3E5E-9214F35B59BE}"/>
              </a:ext>
            </a:extLst>
          </p:cNvPr>
          <p:cNvSpPr/>
          <p:nvPr/>
        </p:nvSpPr>
        <p:spPr>
          <a:xfrm>
            <a:off x="3721715" y="2804950"/>
            <a:ext cx="657259" cy="26621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C0C9D0BE-7376-7607-5237-7069FC63AEB2}"/>
              </a:ext>
            </a:extLst>
          </p:cNvPr>
          <p:cNvSpPr/>
          <p:nvPr/>
        </p:nvSpPr>
        <p:spPr>
          <a:xfrm>
            <a:off x="7787263" y="2824242"/>
            <a:ext cx="657259" cy="26621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89656A6-4C1B-72D1-F429-65A0C0AFDC17}"/>
              </a:ext>
            </a:extLst>
          </p:cNvPr>
          <p:cNvSpPr/>
          <p:nvPr/>
        </p:nvSpPr>
        <p:spPr>
          <a:xfrm>
            <a:off x="1698616" y="5956099"/>
            <a:ext cx="8794764" cy="53324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1. </a:t>
            </a:r>
            <a:r>
              <a:rPr lang="ko-KR" altLang="en-US" b="1" dirty="0">
                <a:solidFill>
                  <a:srgbClr val="FF0000"/>
                </a:solidFill>
              </a:rPr>
              <a:t>근육의 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데이터</a:t>
            </a:r>
            <a:r>
              <a:rPr lang="en-US" altLang="ko-KR" b="1" dirty="0">
                <a:solidFill>
                  <a:srgbClr val="FF0000"/>
                </a:solidFill>
              </a:rPr>
              <a:t>,  2. </a:t>
            </a:r>
            <a:r>
              <a:rPr lang="ko-KR" altLang="en-US" b="1" dirty="0">
                <a:solidFill>
                  <a:srgbClr val="FF0000"/>
                </a:solidFill>
              </a:rPr>
              <a:t>하체 데이터 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AD03F2-6367-EAB3-DB83-C5426A177A65}"/>
              </a:ext>
            </a:extLst>
          </p:cNvPr>
          <p:cNvSpPr txBox="1"/>
          <p:nvPr/>
        </p:nvSpPr>
        <p:spPr>
          <a:xfrm>
            <a:off x="724829" y="117026"/>
            <a:ext cx="2500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600" dirty="0">
                <a:solidFill>
                  <a:schemeClr val="bg2">
                    <a:lumMod val="25000"/>
                  </a:schemeClr>
                </a:solidFill>
                <a:latin typeface="Noto Sans KR" panose="020B0200000000000000"/>
                <a:ea typeface="Noto Sans KR" panose="020B0200000000000000"/>
              </a:rPr>
              <a:t>문제 제기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02399F-A3CC-BEEE-759D-5FFFCD7ADD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6512" y="1746792"/>
            <a:ext cx="2979183" cy="261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98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F9E78-E761-1F82-4C3B-25801F0D0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CF40B0-395B-B987-B1A4-E5D88D203D04}"/>
              </a:ext>
            </a:extLst>
          </p:cNvPr>
          <p:cNvSpPr txBox="1"/>
          <p:nvPr/>
        </p:nvSpPr>
        <p:spPr>
          <a:xfrm>
            <a:off x="745980" y="120874"/>
            <a:ext cx="4171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Data Collection</a:t>
            </a:r>
            <a:endParaRPr lang="ko-KR" altLang="en-US" sz="2800" b="1" spc="600" dirty="0">
              <a:latin typeface="Georgia" panose="02040502050405020303" pitchFamily="18" charset="0"/>
              <a:ea typeface="Noto Sans KR" panose="020B0200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6E52AC-E704-80BA-2A2F-5CA717990318}"/>
              </a:ext>
            </a:extLst>
          </p:cNvPr>
          <p:cNvSpPr/>
          <p:nvPr/>
        </p:nvSpPr>
        <p:spPr>
          <a:xfrm>
            <a:off x="276888" y="1048215"/>
            <a:ext cx="11576756" cy="5111285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C7A05A1-10EA-5591-FF43-ED74AEF84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42" y="1215438"/>
            <a:ext cx="4717012" cy="14229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EF31FA4-0EA5-E153-2F6A-0A3C82F5D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42" y="2885560"/>
            <a:ext cx="4907989" cy="10580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704F5F1-47DD-5683-02D8-4AFA17E5C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142" y="4228593"/>
            <a:ext cx="5293111" cy="14607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3D83684-6AA5-AFDA-4B57-3F84D2F316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6525" y="1149263"/>
            <a:ext cx="5586846" cy="4909187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5F33F36-C00D-FDCE-8D48-A7687D7890FE}"/>
              </a:ext>
            </a:extLst>
          </p:cNvPr>
          <p:cNvSpPr/>
          <p:nvPr/>
        </p:nvSpPr>
        <p:spPr>
          <a:xfrm>
            <a:off x="1460570" y="6296999"/>
            <a:ext cx="9111910" cy="53324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1. </a:t>
            </a:r>
            <a:r>
              <a:rPr lang="ko-KR" altLang="en-US" b="1" dirty="0">
                <a:solidFill>
                  <a:schemeClr val="tx1"/>
                </a:solidFill>
              </a:rPr>
              <a:t>근육의 경직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데이터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 err="1">
                <a:solidFill>
                  <a:srgbClr val="FF0000"/>
                </a:solidFill>
              </a:rPr>
              <a:t>파킨슨</a:t>
            </a:r>
            <a:r>
              <a:rPr lang="ko-KR" altLang="en-US" b="1" dirty="0">
                <a:solidFill>
                  <a:srgbClr val="FF0000"/>
                </a:solidFill>
              </a:rPr>
              <a:t> 병 환자</a:t>
            </a:r>
            <a:r>
              <a:rPr lang="en-US" altLang="ko-KR" b="1" dirty="0">
                <a:solidFill>
                  <a:schemeClr val="tx1"/>
                </a:solidFill>
              </a:rPr>
              <a:t>),  2. </a:t>
            </a:r>
            <a:r>
              <a:rPr lang="ko-KR" altLang="en-US" b="1" dirty="0">
                <a:solidFill>
                  <a:schemeClr val="tx1"/>
                </a:solidFill>
              </a:rPr>
              <a:t>하체 데이터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발 압력 센서</a:t>
            </a:r>
            <a:r>
              <a:rPr lang="en-US" altLang="ko-KR" b="1" dirty="0">
                <a:solidFill>
                  <a:schemeClr val="tx1"/>
                </a:solidFill>
              </a:rPr>
              <a:t>) </a:t>
            </a:r>
            <a:r>
              <a:rPr lang="ko-KR" altLang="en-US" b="1" dirty="0">
                <a:solidFill>
                  <a:schemeClr val="tx1"/>
                </a:solidFill>
              </a:rPr>
              <a:t>   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A2E971B-0D8E-D63D-894E-D34222B8E2EF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56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A1235-99D8-52E9-5E4B-1787D17C8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42F621-F5FD-4B4F-77F4-C7B3A1BD9F5A}"/>
              </a:ext>
            </a:extLst>
          </p:cNvPr>
          <p:cNvSpPr/>
          <p:nvPr/>
        </p:nvSpPr>
        <p:spPr>
          <a:xfrm>
            <a:off x="276888" y="1048215"/>
            <a:ext cx="11576756" cy="5446703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F59C26D-A280-5CBC-B2F5-197E04FFA5E0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49501D3-C22F-1FA8-9BB1-122BD5644269}"/>
              </a:ext>
            </a:extLst>
          </p:cNvPr>
          <p:cNvSpPr/>
          <p:nvPr/>
        </p:nvSpPr>
        <p:spPr>
          <a:xfrm>
            <a:off x="4190034" y="3796791"/>
            <a:ext cx="6476727" cy="193532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b="1" dirty="0">
                <a:solidFill>
                  <a:schemeClr val="tx1"/>
                </a:solidFill>
              </a:rPr>
              <a:t>근육의 경직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데이터</a:t>
            </a:r>
            <a:r>
              <a:rPr lang="en-US" altLang="ko-KR" b="1" dirty="0">
                <a:solidFill>
                  <a:schemeClr val="tx1"/>
                </a:solidFill>
              </a:rPr>
              <a:t> -&gt;  </a:t>
            </a:r>
            <a:r>
              <a:rPr lang="ko-KR" altLang="en-US" b="1" dirty="0" err="1">
                <a:solidFill>
                  <a:schemeClr val="accent1"/>
                </a:solidFill>
              </a:rPr>
              <a:t>파킨슨</a:t>
            </a:r>
            <a:r>
              <a:rPr lang="ko-KR" altLang="en-US" b="1" dirty="0">
                <a:solidFill>
                  <a:schemeClr val="accent1"/>
                </a:solidFill>
              </a:rPr>
              <a:t> 병 환자</a:t>
            </a:r>
            <a:r>
              <a:rPr lang="en-US" altLang="ko-KR" b="1" dirty="0">
                <a:solidFill>
                  <a:schemeClr val="accent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  </a:t>
            </a:r>
          </a:p>
          <a:p>
            <a:pPr marL="342900" indent="-342900" algn="ctr">
              <a:buAutoNum type="arabicPeriod"/>
            </a:pP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하체 데이터</a:t>
            </a:r>
            <a:r>
              <a:rPr lang="en-US" altLang="ko-KR" b="1" dirty="0">
                <a:solidFill>
                  <a:schemeClr val="tx1"/>
                </a:solidFill>
              </a:rPr>
              <a:t>  -&gt; </a:t>
            </a:r>
            <a:r>
              <a:rPr lang="ko-KR" altLang="en-US" b="1" dirty="0">
                <a:solidFill>
                  <a:schemeClr val="accent1"/>
                </a:solidFill>
              </a:rPr>
              <a:t>걸음을 통해 얻는 발 압력 센서</a:t>
            </a:r>
            <a:r>
              <a:rPr lang="en-US" altLang="ko-KR" b="1" dirty="0">
                <a:solidFill>
                  <a:schemeClr val="accent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1B3F126-1B58-192E-8F0F-22F02DAD5A22}"/>
              </a:ext>
            </a:extLst>
          </p:cNvPr>
          <p:cNvSpPr/>
          <p:nvPr/>
        </p:nvSpPr>
        <p:spPr>
          <a:xfrm>
            <a:off x="4190036" y="1709284"/>
            <a:ext cx="6476726" cy="53324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1. </a:t>
            </a:r>
            <a:r>
              <a:rPr lang="ko-KR" altLang="en-US" b="1" dirty="0">
                <a:solidFill>
                  <a:schemeClr val="tx1"/>
                </a:solidFill>
              </a:rPr>
              <a:t>근육의 경직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데이터</a:t>
            </a:r>
            <a:r>
              <a:rPr lang="en-US" altLang="ko-KR" b="1" dirty="0">
                <a:solidFill>
                  <a:schemeClr val="tx1"/>
                </a:solidFill>
              </a:rPr>
              <a:t>,  2. </a:t>
            </a:r>
            <a:r>
              <a:rPr lang="ko-KR" altLang="en-US" b="1" dirty="0">
                <a:solidFill>
                  <a:schemeClr val="tx1"/>
                </a:solidFill>
              </a:rPr>
              <a:t>하체 데이터 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AD29575C-2917-409A-FF6C-3B6BFD6197FA}"/>
              </a:ext>
            </a:extLst>
          </p:cNvPr>
          <p:cNvSpPr/>
          <p:nvPr/>
        </p:nvSpPr>
        <p:spPr>
          <a:xfrm rot="5400000">
            <a:off x="6988559" y="2722541"/>
            <a:ext cx="879675" cy="53324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32A792D-895C-8DCC-D586-9F3BF55DBCD5}"/>
              </a:ext>
            </a:extLst>
          </p:cNvPr>
          <p:cNvSpPr/>
          <p:nvPr/>
        </p:nvSpPr>
        <p:spPr>
          <a:xfrm>
            <a:off x="1198714" y="1709284"/>
            <a:ext cx="2147104" cy="53324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필요 데이터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7FBE2A2-2C48-3581-D1E2-0213E8F54092}"/>
              </a:ext>
            </a:extLst>
          </p:cNvPr>
          <p:cNvSpPr/>
          <p:nvPr/>
        </p:nvSpPr>
        <p:spPr>
          <a:xfrm>
            <a:off x="1196428" y="3874167"/>
            <a:ext cx="2147104" cy="193532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데이터 수집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D735FDD-9BB0-4984-6B32-26108FB30B2E}"/>
              </a:ext>
            </a:extLst>
          </p:cNvPr>
          <p:cNvSpPr/>
          <p:nvPr/>
        </p:nvSpPr>
        <p:spPr>
          <a:xfrm>
            <a:off x="3710053" y="1808787"/>
            <a:ext cx="115747" cy="13889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AE8E890-0894-886C-BE68-BEC3AA6BF060}"/>
              </a:ext>
            </a:extLst>
          </p:cNvPr>
          <p:cNvSpPr/>
          <p:nvPr/>
        </p:nvSpPr>
        <p:spPr>
          <a:xfrm>
            <a:off x="3710053" y="2016996"/>
            <a:ext cx="115747" cy="13889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3E5AFAF-04BA-639D-6B7D-4B84146AF055}"/>
              </a:ext>
            </a:extLst>
          </p:cNvPr>
          <p:cNvSpPr/>
          <p:nvPr/>
        </p:nvSpPr>
        <p:spPr>
          <a:xfrm>
            <a:off x="3651035" y="4632661"/>
            <a:ext cx="115747" cy="13889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37AE971-29BE-6180-F805-94DC167D9742}"/>
              </a:ext>
            </a:extLst>
          </p:cNvPr>
          <p:cNvSpPr/>
          <p:nvPr/>
        </p:nvSpPr>
        <p:spPr>
          <a:xfrm>
            <a:off x="3651035" y="4840870"/>
            <a:ext cx="115747" cy="13889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438D59-2431-4A28-61A2-B1E29578880A}"/>
              </a:ext>
            </a:extLst>
          </p:cNvPr>
          <p:cNvSpPr txBox="1"/>
          <p:nvPr/>
        </p:nvSpPr>
        <p:spPr>
          <a:xfrm>
            <a:off x="745980" y="120874"/>
            <a:ext cx="4171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Data Collection</a:t>
            </a:r>
            <a:endParaRPr lang="ko-KR" altLang="en-US" sz="2800" b="1" spc="600" dirty="0">
              <a:latin typeface="Georgia" panose="02040502050405020303" pitchFamily="18" charset="0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997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B3726-5581-CE8B-7069-9F9B49906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75B6FC9-7759-D55A-E9AF-0EC691198F5A}"/>
              </a:ext>
            </a:extLst>
          </p:cNvPr>
          <p:cNvSpPr/>
          <p:nvPr/>
        </p:nvSpPr>
        <p:spPr>
          <a:xfrm>
            <a:off x="350670" y="1102708"/>
            <a:ext cx="11576756" cy="5446703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A3870D-379B-09B2-CF0D-11E74AB3D5D8}"/>
              </a:ext>
            </a:extLst>
          </p:cNvPr>
          <p:cNvSpPr txBox="1"/>
          <p:nvPr/>
        </p:nvSpPr>
        <p:spPr>
          <a:xfrm>
            <a:off x="8184256" y="1048513"/>
            <a:ext cx="341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A813716-EFDF-B077-0330-BDE550C19130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CB042E2-C750-7D56-621A-9F518EB59E0C}"/>
              </a:ext>
            </a:extLst>
          </p:cNvPr>
          <p:cNvSpPr/>
          <p:nvPr/>
        </p:nvSpPr>
        <p:spPr>
          <a:xfrm>
            <a:off x="3732347" y="2119539"/>
            <a:ext cx="7263805" cy="720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 err="1">
                <a:solidFill>
                  <a:schemeClr val="tx1"/>
                </a:solidFill>
              </a:rPr>
              <a:t>파킨슨</a:t>
            </a:r>
            <a:r>
              <a:rPr lang="ko-KR" altLang="en-US" sz="2300" b="1" dirty="0">
                <a:solidFill>
                  <a:schemeClr val="tx1"/>
                </a:solidFill>
              </a:rPr>
              <a:t> 병 환자</a:t>
            </a:r>
            <a:r>
              <a:rPr lang="en-US" altLang="ko-KR" sz="2300" b="1" dirty="0">
                <a:solidFill>
                  <a:schemeClr val="tx1"/>
                </a:solidFill>
              </a:rPr>
              <a:t>(</a:t>
            </a:r>
            <a:r>
              <a:rPr lang="ko-KR" altLang="en-US" sz="2300" b="1" dirty="0">
                <a:solidFill>
                  <a:schemeClr val="tx1"/>
                </a:solidFill>
              </a:rPr>
              <a:t>근육 경직</a:t>
            </a:r>
            <a:r>
              <a:rPr lang="en-US" altLang="ko-KR" sz="2300" b="1" dirty="0">
                <a:solidFill>
                  <a:schemeClr val="tx1"/>
                </a:solidFill>
              </a:rPr>
              <a:t>)</a:t>
            </a:r>
            <a:r>
              <a:rPr lang="ko-KR" altLang="en-US" sz="2300" b="1" dirty="0">
                <a:solidFill>
                  <a:schemeClr val="tx1"/>
                </a:solidFill>
              </a:rPr>
              <a:t>와</a:t>
            </a:r>
            <a:r>
              <a:rPr lang="en-US" altLang="ko-KR" sz="2300" b="1" dirty="0">
                <a:solidFill>
                  <a:schemeClr val="tx1"/>
                </a:solidFill>
              </a:rPr>
              <a:t>, </a:t>
            </a:r>
            <a:r>
              <a:rPr lang="ko-KR" altLang="en-US" sz="2300" b="1" dirty="0">
                <a:solidFill>
                  <a:schemeClr val="tx1"/>
                </a:solidFill>
              </a:rPr>
              <a:t>일반인의 걸음 데이터  </a:t>
            </a:r>
            <a:r>
              <a:rPr lang="en-US" altLang="ko-KR" sz="2300" b="1" dirty="0">
                <a:solidFill>
                  <a:schemeClr val="tx1"/>
                </a:solidFill>
              </a:rPr>
              <a:t> </a:t>
            </a:r>
            <a:r>
              <a:rPr lang="ko-KR" altLang="en-US" sz="23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EBF6990-5081-4817-0BC4-D703F7CAC90A}"/>
              </a:ext>
            </a:extLst>
          </p:cNvPr>
          <p:cNvSpPr/>
          <p:nvPr/>
        </p:nvSpPr>
        <p:spPr>
          <a:xfrm>
            <a:off x="3732346" y="3199340"/>
            <a:ext cx="7263805" cy="720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b="1" dirty="0">
                <a:solidFill>
                  <a:schemeClr val="tx1"/>
                </a:solidFill>
              </a:rPr>
              <a:t>Binary </a:t>
            </a:r>
            <a:r>
              <a:rPr lang="en-US" altLang="ko-KR" sz="2300" b="1" dirty="0" err="1">
                <a:solidFill>
                  <a:schemeClr val="tx1"/>
                </a:solidFill>
              </a:rPr>
              <a:t>Classfication</a:t>
            </a:r>
            <a:r>
              <a:rPr lang="en-US" altLang="ko-KR" sz="2300" b="1" dirty="0">
                <a:solidFill>
                  <a:schemeClr val="tx1"/>
                </a:solidFill>
              </a:rPr>
              <a:t> :  </a:t>
            </a:r>
            <a:r>
              <a:rPr lang="ko-KR" altLang="en-US" sz="2300" b="1" dirty="0">
                <a:solidFill>
                  <a:schemeClr val="tx1"/>
                </a:solidFill>
              </a:rPr>
              <a:t>정상인 </a:t>
            </a:r>
            <a:r>
              <a:rPr lang="en-US" altLang="ko-KR" sz="2300" b="1" dirty="0">
                <a:solidFill>
                  <a:schemeClr val="tx1"/>
                </a:solidFill>
              </a:rPr>
              <a:t>VS </a:t>
            </a:r>
            <a:r>
              <a:rPr lang="ko-KR" altLang="en-US" sz="2300" b="1" dirty="0" err="1">
                <a:solidFill>
                  <a:schemeClr val="tx1"/>
                </a:solidFill>
              </a:rPr>
              <a:t>파킨슨</a:t>
            </a:r>
            <a:r>
              <a:rPr lang="ko-KR" altLang="en-US" sz="2300" b="1" dirty="0">
                <a:solidFill>
                  <a:schemeClr val="tx1"/>
                </a:solidFill>
              </a:rPr>
              <a:t> 환자  </a:t>
            </a:r>
            <a:r>
              <a:rPr lang="en-US" altLang="ko-KR" sz="2300" b="1" dirty="0">
                <a:solidFill>
                  <a:schemeClr val="tx1"/>
                </a:solidFill>
              </a:rPr>
              <a:t> </a:t>
            </a:r>
            <a:r>
              <a:rPr lang="ko-KR" altLang="en-US" sz="23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0233454-2F6D-F660-30A5-7A9B7E294403}"/>
              </a:ext>
            </a:extLst>
          </p:cNvPr>
          <p:cNvSpPr/>
          <p:nvPr/>
        </p:nvSpPr>
        <p:spPr>
          <a:xfrm>
            <a:off x="3732347" y="4519149"/>
            <a:ext cx="7263804" cy="936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>
                <a:solidFill>
                  <a:schemeClr val="tx1"/>
                </a:solidFill>
              </a:rPr>
              <a:t>시계열 특성을 찾아서</a:t>
            </a:r>
            <a:r>
              <a:rPr lang="en-US" altLang="ko-KR" sz="2300" b="1" dirty="0">
                <a:solidFill>
                  <a:schemeClr val="tx1"/>
                </a:solidFill>
              </a:rPr>
              <a:t>,</a:t>
            </a:r>
            <a:r>
              <a:rPr lang="ko-KR" altLang="en-US" sz="2300" b="1" dirty="0">
                <a:solidFill>
                  <a:schemeClr val="tx1"/>
                </a:solidFill>
              </a:rPr>
              <a:t>  </a:t>
            </a:r>
            <a:r>
              <a:rPr lang="ko-KR" altLang="en-US" sz="2300" b="1" dirty="0" err="1">
                <a:solidFill>
                  <a:schemeClr val="tx1"/>
                </a:solidFill>
              </a:rPr>
              <a:t>임계값에</a:t>
            </a:r>
            <a:r>
              <a:rPr lang="ko-KR" altLang="en-US" sz="2300" b="1" dirty="0">
                <a:solidFill>
                  <a:schemeClr val="tx1"/>
                </a:solidFill>
              </a:rPr>
              <a:t> 도달 시 </a:t>
            </a:r>
            <a:endParaRPr lang="en-US" altLang="ko-KR" sz="23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300" b="1" dirty="0">
                <a:solidFill>
                  <a:schemeClr val="accent1"/>
                </a:solidFill>
              </a:rPr>
              <a:t>부상 알람 시스템 작동  </a:t>
            </a:r>
            <a:r>
              <a:rPr lang="en-US" altLang="ko-KR" sz="2300" b="1" dirty="0">
                <a:solidFill>
                  <a:schemeClr val="accent1"/>
                </a:solidFill>
              </a:rPr>
              <a:t> </a:t>
            </a:r>
            <a:r>
              <a:rPr lang="ko-KR" altLang="en-US" sz="2300" b="1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0553CB3-49ED-A438-D055-4F5174EDA91D}"/>
              </a:ext>
            </a:extLst>
          </p:cNvPr>
          <p:cNvSpPr/>
          <p:nvPr/>
        </p:nvSpPr>
        <p:spPr>
          <a:xfrm>
            <a:off x="724829" y="2119539"/>
            <a:ext cx="2052000" cy="720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>
                <a:solidFill>
                  <a:schemeClr val="tx1"/>
                </a:solidFill>
              </a:rPr>
              <a:t>데이터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25AFBBA-E96A-2663-7A7B-BBC2FFDAFF84}"/>
              </a:ext>
            </a:extLst>
          </p:cNvPr>
          <p:cNvSpPr/>
          <p:nvPr/>
        </p:nvSpPr>
        <p:spPr>
          <a:xfrm>
            <a:off x="741529" y="3199340"/>
            <a:ext cx="2052000" cy="720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b="1" dirty="0">
                <a:solidFill>
                  <a:schemeClr val="tx1"/>
                </a:solidFill>
              </a:rPr>
              <a:t>Task</a:t>
            </a:r>
            <a:endParaRPr lang="ko-KR" altLang="en-US" sz="2300" b="1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65ADA3C-5BA9-E871-89E4-64258D119D60}"/>
              </a:ext>
            </a:extLst>
          </p:cNvPr>
          <p:cNvSpPr/>
          <p:nvPr/>
        </p:nvSpPr>
        <p:spPr>
          <a:xfrm>
            <a:off x="773404" y="4518707"/>
            <a:ext cx="2015925" cy="93644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>
                <a:solidFill>
                  <a:schemeClr val="tx1"/>
                </a:solidFill>
              </a:rPr>
              <a:t>목표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022304B-8F9A-5B48-75F1-7B0C4A71415C}"/>
              </a:ext>
            </a:extLst>
          </p:cNvPr>
          <p:cNvSpPr/>
          <p:nvPr/>
        </p:nvSpPr>
        <p:spPr>
          <a:xfrm>
            <a:off x="3148314" y="2246937"/>
            <a:ext cx="115747" cy="13889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0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DF15873-E78C-C294-FA5C-BEDEC9CCFA91}"/>
              </a:ext>
            </a:extLst>
          </p:cNvPr>
          <p:cNvSpPr/>
          <p:nvPr/>
        </p:nvSpPr>
        <p:spPr>
          <a:xfrm>
            <a:off x="3148314" y="2455146"/>
            <a:ext cx="115747" cy="13889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60AD5D1-DA3F-D4FB-CF93-A2D5163FD3A7}"/>
              </a:ext>
            </a:extLst>
          </p:cNvPr>
          <p:cNvSpPr/>
          <p:nvPr/>
        </p:nvSpPr>
        <p:spPr>
          <a:xfrm>
            <a:off x="3148314" y="3463811"/>
            <a:ext cx="115747" cy="13889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0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4DC8816-0530-24FC-04E9-7F0FCF048B4E}"/>
              </a:ext>
            </a:extLst>
          </p:cNvPr>
          <p:cNvSpPr/>
          <p:nvPr/>
        </p:nvSpPr>
        <p:spPr>
          <a:xfrm>
            <a:off x="3148314" y="3672020"/>
            <a:ext cx="115747" cy="13889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469E289-70FE-5B34-5410-674321C11795}"/>
              </a:ext>
            </a:extLst>
          </p:cNvPr>
          <p:cNvSpPr/>
          <p:nvPr/>
        </p:nvSpPr>
        <p:spPr>
          <a:xfrm>
            <a:off x="3192914" y="4834861"/>
            <a:ext cx="115747" cy="13889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37E339A-F850-8A9D-8B78-5198F3A0CDA6}"/>
              </a:ext>
            </a:extLst>
          </p:cNvPr>
          <p:cNvSpPr/>
          <p:nvPr/>
        </p:nvSpPr>
        <p:spPr>
          <a:xfrm>
            <a:off x="3192914" y="5043070"/>
            <a:ext cx="115747" cy="13889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377602-E68B-4EE0-8BF6-3D3DEA831E15}"/>
              </a:ext>
            </a:extLst>
          </p:cNvPr>
          <p:cNvSpPr txBox="1"/>
          <p:nvPr/>
        </p:nvSpPr>
        <p:spPr>
          <a:xfrm>
            <a:off x="745980" y="120874"/>
            <a:ext cx="4171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Data Collection</a:t>
            </a:r>
            <a:endParaRPr lang="ko-KR" altLang="en-US" sz="2800" b="1" spc="600" dirty="0">
              <a:latin typeface="Georgia" panose="02040502050405020303" pitchFamily="18" charset="0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853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6BA7A-8E80-76E9-8941-20640BD1B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643E1D-B7C1-4150-7CB5-7B1084C4CAD5}"/>
              </a:ext>
            </a:extLst>
          </p:cNvPr>
          <p:cNvSpPr/>
          <p:nvPr/>
        </p:nvSpPr>
        <p:spPr>
          <a:xfrm>
            <a:off x="379353" y="1048215"/>
            <a:ext cx="11472644" cy="5111285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EC3E081-09C9-3E66-5741-74A4C8EFB0D9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F122A92-C32C-9E85-C8FD-D655E401EE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672121"/>
              </p:ext>
            </p:extLst>
          </p:nvPr>
        </p:nvGraphicFramePr>
        <p:xfrm>
          <a:off x="802888" y="3520079"/>
          <a:ext cx="10625574" cy="243707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290002">
                  <a:extLst>
                    <a:ext uri="{9D8B030D-6E8A-4147-A177-3AD203B41FA5}">
                      <a16:colId xmlns:a16="http://schemas.microsoft.com/office/drawing/2014/main" val="88599252"/>
                    </a:ext>
                  </a:extLst>
                </a:gridCol>
                <a:gridCol w="5335572">
                  <a:extLst>
                    <a:ext uri="{9D8B030D-6E8A-4147-A177-3AD203B41FA5}">
                      <a16:colId xmlns:a16="http://schemas.microsoft.com/office/drawing/2014/main" val="705137609"/>
                    </a:ext>
                  </a:extLst>
                </a:gridCol>
              </a:tblGrid>
              <a:tr h="4128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bg1"/>
                          </a:solidFill>
                        </a:rPr>
                        <a:t>Columns </a:t>
                      </a:r>
                      <a:r>
                        <a:rPr lang="ko-KR" altLang="en-US" sz="17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ko-KR" altLang="en-US" sz="17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235873"/>
                  </a:ext>
                </a:extLst>
              </a:tr>
              <a:tr h="4128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/>
                        <a:t>1</a:t>
                      </a:r>
                      <a:endParaRPr lang="ko-KR" altLang="en-US" sz="17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/>
                        <a:t>Time</a:t>
                      </a:r>
                      <a:endParaRPr lang="ko-KR" altLang="en-US" sz="17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173651"/>
                  </a:ext>
                </a:extLst>
              </a:tr>
              <a:tr h="4128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/>
                        <a:t>2 ~ 9</a:t>
                      </a:r>
                      <a:endParaRPr lang="ko-KR" altLang="en-US" sz="17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kern="1200" dirty="0">
                          <a:solidFill>
                            <a:schemeClr val="dk1"/>
                          </a:solidFill>
                          <a:effectLst/>
                        </a:rPr>
                        <a:t>왼발 </a:t>
                      </a:r>
                      <a:r>
                        <a:rPr lang="en-US" altLang="ko-KR" sz="1700" b="1" kern="1200" dirty="0">
                          <a:solidFill>
                            <a:schemeClr val="dk1"/>
                          </a:solidFill>
                          <a:effectLst/>
                        </a:rPr>
                        <a:t>8</a:t>
                      </a:r>
                      <a:r>
                        <a:rPr lang="ko-KR" altLang="en-US" sz="1700" b="1" kern="1200" dirty="0">
                          <a:solidFill>
                            <a:schemeClr val="dk1"/>
                          </a:solidFill>
                          <a:effectLst/>
                        </a:rPr>
                        <a:t>개 센서의 수직 지면 반발력</a:t>
                      </a:r>
                      <a:r>
                        <a:rPr lang="en-US" altLang="ko-KR" sz="1700" b="1" kern="1200" dirty="0">
                          <a:solidFill>
                            <a:schemeClr val="dk1"/>
                          </a:solidFill>
                          <a:effectLst/>
                        </a:rPr>
                        <a:t>(VGRF, Newton)</a:t>
                      </a:r>
                      <a:endParaRPr lang="ko-KR" altLang="en-US" sz="17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065160"/>
                  </a:ext>
                </a:extLst>
              </a:tr>
              <a:tr h="4128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/>
                        <a:t>10 ~ 17</a:t>
                      </a:r>
                      <a:endParaRPr lang="ko-KR" altLang="en-US" sz="17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kern="1200" dirty="0">
                          <a:solidFill>
                            <a:schemeClr val="dk1"/>
                          </a:solidFill>
                          <a:effectLst/>
                        </a:rPr>
                        <a:t>오른발 </a:t>
                      </a:r>
                      <a:r>
                        <a:rPr lang="en-US" altLang="ko-KR" sz="1700" b="1" kern="1200" dirty="0">
                          <a:solidFill>
                            <a:schemeClr val="dk1"/>
                          </a:solidFill>
                          <a:effectLst/>
                        </a:rPr>
                        <a:t>8</a:t>
                      </a:r>
                      <a:r>
                        <a:rPr lang="ko-KR" altLang="en-US" sz="1700" b="1" kern="1200" dirty="0">
                          <a:solidFill>
                            <a:schemeClr val="dk1"/>
                          </a:solidFill>
                          <a:effectLst/>
                        </a:rPr>
                        <a:t>개 센서의 수직 지면 반발력</a:t>
                      </a:r>
                      <a:r>
                        <a:rPr lang="en-US" altLang="ko-KR" sz="1700" b="1" kern="1200" dirty="0">
                          <a:solidFill>
                            <a:schemeClr val="dk1"/>
                          </a:solidFill>
                          <a:effectLst/>
                        </a:rPr>
                        <a:t>(VGRF, Newton)</a:t>
                      </a:r>
                      <a:endParaRPr lang="ko-KR" altLang="en-US" sz="17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257614"/>
                  </a:ext>
                </a:extLst>
              </a:tr>
              <a:tr h="392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/>
                        <a:t>18</a:t>
                      </a:r>
                      <a:endParaRPr lang="ko-KR" altLang="en-US" sz="17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kern="1200" dirty="0">
                          <a:solidFill>
                            <a:schemeClr val="dk1"/>
                          </a:solidFill>
                          <a:effectLst/>
                        </a:rPr>
                        <a:t>왼발 총 힘</a:t>
                      </a:r>
                      <a:endParaRPr lang="ko-KR" altLang="en-US" sz="17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446303"/>
                  </a:ext>
                </a:extLst>
              </a:tr>
              <a:tr h="392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/>
                        <a:t>19</a:t>
                      </a:r>
                      <a:endParaRPr lang="ko-KR" altLang="en-US" sz="17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kern="1200" dirty="0">
                          <a:solidFill>
                            <a:schemeClr val="dk1"/>
                          </a:solidFill>
                          <a:effectLst/>
                        </a:rPr>
                        <a:t>오른발 총 힘</a:t>
                      </a:r>
                      <a:endParaRPr lang="ko-KR" altLang="en-US" sz="17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90346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9497D4E-E198-DCC6-63C9-1B7B069ED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777302"/>
              </p:ext>
            </p:extLst>
          </p:nvPr>
        </p:nvGraphicFramePr>
        <p:xfrm>
          <a:off x="783213" y="1338667"/>
          <a:ext cx="10625574" cy="18542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312787">
                  <a:extLst>
                    <a:ext uri="{9D8B030D-6E8A-4147-A177-3AD203B41FA5}">
                      <a16:colId xmlns:a16="http://schemas.microsoft.com/office/drawing/2014/main" val="2186965826"/>
                    </a:ext>
                  </a:extLst>
                </a:gridCol>
                <a:gridCol w="5312787">
                  <a:extLst>
                    <a:ext uri="{9D8B030D-6E8A-4147-A177-3AD203B41FA5}">
                      <a16:colId xmlns:a16="http://schemas.microsoft.com/office/drawing/2014/main" val="2575677663"/>
                    </a:ext>
                  </a:extLst>
                </a:gridCol>
              </a:tblGrid>
              <a:tr h="46676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kern="1200" dirty="0">
                          <a:solidFill>
                            <a:schemeClr val="bg1"/>
                          </a:solidFill>
                          <a:effectLst/>
                        </a:rPr>
                        <a:t>데이터 </a:t>
                      </a:r>
                      <a:r>
                        <a:rPr lang="en-US" altLang="ko-KR" sz="1700" b="1" kern="1200" dirty="0">
                          <a:solidFill>
                            <a:schemeClr val="bg1"/>
                          </a:solidFill>
                          <a:effectLst/>
                        </a:rPr>
                        <a:t>Columns, Rows </a:t>
                      </a:r>
                      <a:r>
                        <a:rPr lang="ko-KR" altLang="en-US" sz="1700" b="1" kern="1200" dirty="0">
                          <a:solidFill>
                            <a:schemeClr val="bg1"/>
                          </a:solidFill>
                          <a:effectLst/>
                        </a:rPr>
                        <a:t>설명</a:t>
                      </a:r>
                      <a:endParaRPr lang="ko-KR" altLang="en-US" sz="17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298674"/>
                  </a:ext>
                </a:extLst>
              </a:tr>
              <a:tr h="4603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kern="1200" dirty="0">
                          <a:solidFill>
                            <a:schemeClr val="tx1"/>
                          </a:solidFill>
                          <a:effectLst/>
                        </a:rPr>
                        <a:t>columns number</a:t>
                      </a:r>
                      <a:endParaRPr lang="ko-KR" altLang="en-US" sz="17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kern="1200" dirty="0">
                          <a:solidFill>
                            <a:schemeClr val="tx1"/>
                          </a:solidFill>
                          <a:effectLst/>
                        </a:rPr>
                        <a:t>19 </a:t>
                      </a:r>
                      <a:r>
                        <a:rPr lang="ko-KR" altLang="en-US" sz="1700" b="1" kern="1200" dirty="0">
                          <a:solidFill>
                            <a:schemeClr val="tx1"/>
                          </a:solidFill>
                          <a:effectLst/>
                        </a:rPr>
                        <a:t>개</a:t>
                      </a:r>
                      <a:endParaRPr lang="en-US" altLang="ko-KR" sz="17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494131"/>
                  </a:ext>
                </a:extLst>
              </a:tr>
              <a:tr h="4603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kern="1200" dirty="0">
                          <a:solidFill>
                            <a:schemeClr val="tx1"/>
                          </a:solidFill>
                          <a:effectLst/>
                        </a:rPr>
                        <a:t>Rows number</a:t>
                      </a:r>
                      <a:endParaRPr lang="ko-KR" altLang="en-US" sz="17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kern="1200" dirty="0">
                          <a:solidFill>
                            <a:schemeClr val="tx1"/>
                          </a:solidFill>
                          <a:effectLst/>
                        </a:rPr>
                        <a:t>12119(121Sec)</a:t>
                      </a:r>
                      <a:endParaRPr lang="en-US" altLang="ko-KR" sz="17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496107"/>
                  </a:ext>
                </a:extLst>
              </a:tr>
              <a:tr h="4667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kern="1200" dirty="0">
                          <a:solidFill>
                            <a:schemeClr val="tx1"/>
                          </a:solidFill>
                          <a:effectLst/>
                        </a:rPr>
                        <a:t>Data type</a:t>
                      </a:r>
                      <a:endParaRPr lang="en-US" altLang="ko-KR" sz="17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kern="1200" dirty="0">
                          <a:solidFill>
                            <a:schemeClr val="tx1"/>
                          </a:solidFill>
                          <a:effectLst/>
                        </a:rPr>
                        <a:t>int, float</a:t>
                      </a:r>
                      <a:endParaRPr lang="en-US" altLang="ko-KR" sz="17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69513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8ECCE8E-4F23-D338-98F0-2F9C7C7D0AD8}"/>
              </a:ext>
            </a:extLst>
          </p:cNvPr>
          <p:cNvSpPr txBox="1"/>
          <p:nvPr/>
        </p:nvSpPr>
        <p:spPr>
          <a:xfrm>
            <a:off x="745980" y="120874"/>
            <a:ext cx="4171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Data Collection</a:t>
            </a:r>
            <a:endParaRPr lang="ko-KR" altLang="en-US" sz="2800" b="1" spc="600" dirty="0">
              <a:latin typeface="Georgia" panose="02040502050405020303" pitchFamily="18" charset="0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9C0E9-D1C0-5A42-9A0A-E9B9E9CDF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1D90BB-59A4-B918-6AF5-89004528EF12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3B0506-2E74-8CA1-E493-CC1B06F61510}"/>
              </a:ext>
            </a:extLst>
          </p:cNvPr>
          <p:cNvSpPr txBox="1"/>
          <p:nvPr/>
        </p:nvSpPr>
        <p:spPr>
          <a:xfrm>
            <a:off x="4410682" y="1834941"/>
            <a:ext cx="1031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앞쪽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2F0B06-FA97-CF0D-91AB-DA96BF52D0DA}"/>
              </a:ext>
            </a:extLst>
          </p:cNvPr>
          <p:cNvSpPr txBox="1"/>
          <p:nvPr/>
        </p:nvSpPr>
        <p:spPr>
          <a:xfrm>
            <a:off x="7882701" y="1834941"/>
            <a:ext cx="1031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앞쪽</a:t>
            </a:r>
          </a:p>
        </p:txBody>
      </p:sp>
      <p:sp>
        <p:nvSpPr>
          <p:cNvPr id="33" name="Rectangle 2">
            <a:extLst>
              <a:ext uri="{FF2B5EF4-FFF2-40B4-BE49-F238E27FC236}">
                <a16:creationId xmlns:a16="http://schemas.microsoft.com/office/drawing/2014/main" id="{67D0C6C7-2CB9-1FDA-40F6-4E1C2D1FC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4028" y="128152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4" name="_x398870072">
            <a:extLst>
              <a:ext uri="{FF2B5EF4-FFF2-40B4-BE49-F238E27FC236}">
                <a16:creationId xmlns:a16="http://schemas.microsoft.com/office/drawing/2014/main" id="{B226EF37-5A9D-B1BA-ECEA-7D4005A18D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59957" y="826483"/>
            <a:ext cx="2374328" cy="566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30C9AC9-1A6E-281C-EE5F-576605A59FC6}"/>
              </a:ext>
            </a:extLst>
          </p:cNvPr>
          <p:cNvSpPr txBox="1"/>
          <p:nvPr/>
        </p:nvSpPr>
        <p:spPr>
          <a:xfrm>
            <a:off x="4425030" y="5207140"/>
            <a:ext cx="1031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뒤쪽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9F4DD5-6D31-A15C-0F2F-EB482C36BC10}"/>
              </a:ext>
            </a:extLst>
          </p:cNvPr>
          <p:cNvSpPr txBox="1"/>
          <p:nvPr/>
        </p:nvSpPr>
        <p:spPr>
          <a:xfrm>
            <a:off x="7882701" y="5391806"/>
            <a:ext cx="1031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뒤쪽</a:t>
            </a:r>
          </a:p>
        </p:txBody>
      </p:sp>
      <p:pic>
        <p:nvPicPr>
          <p:cNvPr id="3073" name="_x398870072">
            <a:extLst>
              <a:ext uri="{FF2B5EF4-FFF2-40B4-BE49-F238E27FC236}">
                <a16:creationId xmlns:a16="http://schemas.microsoft.com/office/drawing/2014/main" id="{8EC2A3BC-EED3-82F2-551D-30F8902694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80463" y="685483"/>
            <a:ext cx="2436247" cy="580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094CCA2-C98F-ED38-9D52-8B84D275F12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1497" y="1426052"/>
            <a:ext cx="2436247" cy="474646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6DEF7E2-3D63-500C-E15A-6CD31772AA2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5527" y="1426051"/>
            <a:ext cx="2478852" cy="47464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B6A6AF-BC44-87B0-1F8A-40DBB81A7C89}"/>
              </a:ext>
            </a:extLst>
          </p:cNvPr>
          <p:cNvSpPr txBox="1"/>
          <p:nvPr/>
        </p:nvSpPr>
        <p:spPr>
          <a:xfrm>
            <a:off x="745980" y="120874"/>
            <a:ext cx="7899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Data EDA </a:t>
            </a:r>
            <a:r>
              <a:rPr lang="ko-KR" altLang="en-US" sz="28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및 </a:t>
            </a:r>
            <a:r>
              <a:rPr lang="en-US" altLang="ko-KR" sz="28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Preprocessing (1)</a:t>
            </a:r>
            <a:endParaRPr lang="ko-KR" altLang="en-US" sz="2800" b="1" spc="600" dirty="0">
              <a:latin typeface="Georgia" panose="02040502050405020303" pitchFamily="18" charset="0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596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D6B84-CB2F-4FC0-03F2-7E5D07784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C00119-51CA-D053-E9AF-D90FB2D2133E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72EBD6-2923-1816-2A0B-8292868CC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2127380"/>
            <a:ext cx="5882522" cy="38697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A9A159-60EA-ABF5-FBD2-44F384848512}"/>
              </a:ext>
            </a:extLst>
          </p:cNvPr>
          <p:cNvSpPr txBox="1"/>
          <p:nvPr/>
        </p:nvSpPr>
        <p:spPr>
          <a:xfrm>
            <a:off x="1368684" y="5969021"/>
            <a:ext cx="392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파킨슨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병 환자 발 압력 데이터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0DB26-E972-D8D3-B14A-F12DC523123D}"/>
              </a:ext>
            </a:extLst>
          </p:cNvPr>
          <p:cNvSpPr txBox="1"/>
          <p:nvPr/>
        </p:nvSpPr>
        <p:spPr>
          <a:xfrm>
            <a:off x="7184767" y="5969021"/>
            <a:ext cx="392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일반인 발 압력 데이터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8650368-31FE-1635-6212-B01A9CDFB7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2212099"/>
            <a:ext cx="5816083" cy="3784992"/>
          </a:xfrm>
          <a:prstGeom prst="rect">
            <a:avLst/>
          </a:prstGeom>
        </p:spPr>
      </p:pic>
      <p:sp>
        <p:nvSpPr>
          <p:cNvPr id="24" name="액자 23">
            <a:extLst>
              <a:ext uri="{FF2B5EF4-FFF2-40B4-BE49-F238E27FC236}">
                <a16:creationId xmlns:a16="http://schemas.microsoft.com/office/drawing/2014/main" id="{576740DC-C0FF-C9F5-3E19-C64FF86F2A86}"/>
              </a:ext>
            </a:extLst>
          </p:cNvPr>
          <p:cNvSpPr/>
          <p:nvPr/>
        </p:nvSpPr>
        <p:spPr>
          <a:xfrm rot="16200000">
            <a:off x="8514392" y="419296"/>
            <a:ext cx="1333848" cy="5461536"/>
          </a:xfrm>
          <a:prstGeom prst="frame">
            <a:avLst>
              <a:gd name="adj1" fmla="val 716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317A432-3C3B-3E66-E583-556FB2042E39}"/>
              </a:ext>
            </a:extLst>
          </p:cNvPr>
          <p:cNvSpPr/>
          <p:nvPr/>
        </p:nvSpPr>
        <p:spPr>
          <a:xfrm>
            <a:off x="3090441" y="1188518"/>
            <a:ext cx="5625720" cy="50640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ea typeface="Noto Sans KR" panose="020B0200000000000000"/>
              </a:rPr>
              <a:t>파킨슨</a:t>
            </a:r>
            <a:r>
              <a:rPr lang="ko-KR" altLang="en-US" b="1" dirty="0">
                <a:ea typeface="Noto Sans KR" panose="020B0200000000000000"/>
              </a:rPr>
              <a:t> 병 환자는 </a:t>
            </a:r>
            <a:r>
              <a:rPr lang="ko-KR" altLang="en-US" b="1" dirty="0">
                <a:solidFill>
                  <a:srgbClr val="FF0000"/>
                </a:solidFill>
                <a:ea typeface="Noto Sans KR" panose="020B0200000000000000"/>
              </a:rPr>
              <a:t>좌우 발의 압력의 차이가</a:t>
            </a:r>
            <a:r>
              <a:rPr lang="ko-KR" altLang="en-US" b="1" dirty="0">
                <a:ea typeface="Noto Sans KR" panose="020B0200000000000000"/>
              </a:rPr>
              <a:t> 존재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ACA761-F151-9DAE-EA2D-BF2807B2C565}"/>
              </a:ext>
            </a:extLst>
          </p:cNvPr>
          <p:cNvSpPr txBox="1"/>
          <p:nvPr/>
        </p:nvSpPr>
        <p:spPr>
          <a:xfrm>
            <a:off x="745980" y="120874"/>
            <a:ext cx="7899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Data EDA </a:t>
            </a:r>
            <a:r>
              <a:rPr lang="ko-KR" altLang="en-US" sz="28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및 </a:t>
            </a:r>
            <a:r>
              <a:rPr lang="en-US" altLang="ko-KR" sz="28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Preprocessing (0)</a:t>
            </a:r>
            <a:endParaRPr lang="ko-KR" altLang="en-US" sz="2800" b="1" spc="600" dirty="0">
              <a:latin typeface="Georgia" panose="02040502050405020303" pitchFamily="18" charset="0"/>
              <a:ea typeface="Noto Sans KR" panose="020B0200000000000000" pitchFamily="50" charset="-127"/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9C2FD75A-36DB-30B0-2DA1-C0AC7D04476E}"/>
              </a:ext>
            </a:extLst>
          </p:cNvPr>
          <p:cNvSpPr/>
          <p:nvPr/>
        </p:nvSpPr>
        <p:spPr>
          <a:xfrm rot="16200000">
            <a:off x="2657075" y="216733"/>
            <a:ext cx="1416307" cy="5461536"/>
          </a:xfrm>
          <a:prstGeom prst="frame">
            <a:avLst>
              <a:gd name="adj1" fmla="val 716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40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5E17F-C828-0A8E-93B6-876F91D07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8826E20-6FD1-1074-DCE0-F1E496D0304A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1F90CD-AE52-05D3-7057-888695318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2127380"/>
            <a:ext cx="5882522" cy="38697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3D36C4-0D62-8C08-A0BD-21E8A0C01A1A}"/>
              </a:ext>
            </a:extLst>
          </p:cNvPr>
          <p:cNvSpPr txBox="1"/>
          <p:nvPr/>
        </p:nvSpPr>
        <p:spPr>
          <a:xfrm>
            <a:off x="1368684" y="5969021"/>
            <a:ext cx="392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파킨슨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병 환자 발 압력 데이터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73BE73-063A-BB15-5E9A-4F17F042A67C}"/>
              </a:ext>
            </a:extLst>
          </p:cNvPr>
          <p:cNvSpPr txBox="1"/>
          <p:nvPr/>
        </p:nvSpPr>
        <p:spPr>
          <a:xfrm>
            <a:off x="7184767" y="5969021"/>
            <a:ext cx="392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일반인 발 압력 데이터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5656393-B2A5-991A-09B1-CCEFACF42EB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2212099"/>
            <a:ext cx="5816083" cy="3784992"/>
          </a:xfrm>
          <a:prstGeom prst="rect">
            <a:avLst/>
          </a:prstGeom>
        </p:spPr>
      </p:pic>
      <p:sp>
        <p:nvSpPr>
          <p:cNvPr id="21" name="액자 20">
            <a:extLst>
              <a:ext uri="{FF2B5EF4-FFF2-40B4-BE49-F238E27FC236}">
                <a16:creationId xmlns:a16="http://schemas.microsoft.com/office/drawing/2014/main" id="{A43C9023-6085-13D6-96DF-2AE4276B988A}"/>
              </a:ext>
            </a:extLst>
          </p:cNvPr>
          <p:cNvSpPr/>
          <p:nvPr/>
        </p:nvSpPr>
        <p:spPr>
          <a:xfrm>
            <a:off x="7503864" y="2534034"/>
            <a:ext cx="552146" cy="308050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액자 21">
            <a:extLst>
              <a:ext uri="{FF2B5EF4-FFF2-40B4-BE49-F238E27FC236}">
                <a16:creationId xmlns:a16="http://schemas.microsoft.com/office/drawing/2014/main" id="{569553C0-25C7-8EDC-B01E-9F39C1589257}"/>
              </a:ext>
            </a:extLst>
          </p:cNvPr>
          <p:cNvSpPr/>
          <p:nvPr/>
        </p:nvSpPr>
        <p:spPr>
          <a:xfrm>
            <a:off x="8444319" y="2534034"/>
            <a:ext cx="552146" cy="308050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8BB242C6-01B2-A4A3-5F38-398FF19AF0F4}"/>
              </a:ext>
            </a:extLst>
          </p:cNvPr>
          <p:cNvSpPr/>
          <p:nvPr/>
        </p:nvSpPr>
        <p:spPr>
          <a:xfrm>
            <a:off x="9329875" y="2534034"/>
            <a:ext cx="552146" cy="308050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액자 23">
            <a:extLst>
              <a:ext uri="{FF2B5EF4-FFF2-40B4-BE49-F238E27FC236}">
                <a16:creationId xmlns:a16="http://schemas.microsoft.com/office/drawing/2014/main" id="{CBA9F2AA-D35E-9398-3CB4-0012F6B9EE73}"/>
              </a:ext>
            </a:extLst>
          </p:cNvPr>
          <p:cNvSpPr/>
          <p:nvPr/>
        </p:nvSpPr>
        <p:spPr>
          <a:xfrm>
            <a:off x="10295515" y="2534034"/>
            <a:ext cx="552146" cy="308050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93277DE-071E-58B3-114D-AEABA5D2FACD}"/>
              </a:ext>
            </a:extLst>
          </p:cNvPr>
          <p:cNvSpPr/>
          <p:nvPr/>
        </p:nvSpPr>
        <p:spPr>
          <a:xfrm>
            <a:off x="3090441" y="1188518"/>
            <a:ext cx="6011118" cy="50640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ea typeface="Noto Sans KR" panose="020B0200000000000000"/>
              </a:rPr>
              <a:t>파킨슨과</a:t>
            </a:r>
            <a:r>
              <a:rPr lang="ko-KR" altLang="en-US" b="1" dirty="0">
                <a:ea typeface="Noto Sans KR" panose="020B0200000000000000"/>
              </a:rPr>
              <a:t> 일반인에 공통적인 데이터에 분포 확인</a:t>
            </a:r>
          </a:p>
        </p:txBody>
      </p:sp>
      <p:sp>
        <p:nvSpPr>
          <p:cNvPr id="29" name="액자 28">
            <a:extLst>
              <a:ext uri="{FF2B5EF4-FFF2-40B4-BE49-F238E27FC236}">
                <a16:creationId xmlns:a16="http://schemas.microsoft.com/office/drawing/2014/main" id="{84BAD570-C024-4BB9-9CAF-C791EEE40D8E}"/>
              </a:ext>
            </a:extLst>
          </p:cNvPr>
          <p:cNvSpPr/>
          <p:nvPr/>
        </p:nvSpPr>
        <p:spPr>
          <a:xfrm>
            <a:off x="2689684" y="2496338"/>
            <a:ext cx="497840" cy="3118197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액자 29">
            <a:extLst>
              <a:ext uri="{FF2B5EF4-FFF2-40B4-BE49-F238E27FC236}">
                <a16:creationId xmlns:a16="http://schemas.microsoft.com/office/drawing/2014/main" id="{4EB3D919-5E99-51B9-9662-AF69E4D4B6A5}"/>
              </a:ext>
            </a:extLst>
          </p:cNvPr>
          <p:cNvSpPr/>
          <p:nvPr/>
        </p:nvSpPr>
        <p:spPr>
          <a:xfrm>
            <a:off x="3633043" y="2496338"/>
            <a:ext cx="497840" cy="3118197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액자 30">
            <a:extLst>
              <a:ext uri="{FF2B5EF4-FFF2-40B4-BE49-F238E27FC236}">
                <a16:creationId xmlns:a16="http://schemas.microsoft.com/office/drawing/2014/main" id="{202E7AEF-B33A-C173-2795-0014603985D0}"/>
              </a:ext>
            </a:extLst>
          </p:cNvPr>
          <p:cNvSpPr/>
          <p:nvPr/>
        </p:nvSpPr>
        <p:spPr>
          <a:xfrm>
            <a:off x="4547316" y="2496338"/>
            <a:ext cx="497840" cy="3118197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95576A-08C4-4297-76AE-F073A2E80D5E}"/>
              </a:ext>
            </a:extLst>
          </p:cNvPr>
          <p:cNvSpPr txBox="1"/>
          <p:nvPr/>
        </p:nvSpPr>
        <p:spPr>
          <a:xfrm>
            <a:off x="745980" y="120874"/>
            <a:ext cx="7899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Data EDA </a:t>
            </a:r>
            <a:r>
              <a:rPr lang="ko-KR" altLang="en-US" sz="28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및 </a:t>
            </a:r>
            <a:r>
              <a:rPr lang="en-US" altLang="ko-KR" sz="28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Preprocessing (1)</a:t>
            </a:r>
            <a:endParaRPr lang="ko-KR" altLang="en-US" sz="2800" b="1" spc="600" dirty="0">
              <a:latin typeface="Georgia" panose="02040502050405020303" pitchFamily="18" charset="0"/>
              <a:ea typeface="Noto Sans KR" panose="020B0200000000000000" pitchFamily="50" charset="-127"/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34E92FF3-31EF-7968-19CC-1349800FD461}"/>
              </a:ext>
            </a:extLst>
          </p:cNvPr>
          <p:cNvSpPr/>
          <p:nvPr/>
        </p:nvSpPr>
        <p:spPr>
          <a:xfrm>
            <a:off x="1748770" y="2496338"/>
            <a:ext cx="497840" cy="3118197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24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6" grpId="0" animBg="1"/>
      <p:bldP spid="29" grpId="0" animBg="1"/>
      <p:bldP spid="30" grpId="0" animBg="1"/>
      <p:bldP spid="31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B28FEE-FCD2-8B57-080C-919CDC4AF7FD}"/>
              </a:ext>
            </a:extLst>
          </p:cNvPr>
          <p:cNvSpPr txBox="1"/>
          <p:nvPr/>
        </p:nvSpPr>
        <p:spPr>
          <a:xfrm>
            <a:off x="1158761" y="5936061"/>
            <a:ext cx="392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파킨슨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병 환자 발 압력 데이터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7F0293-ABB4-63A1-0516-397F8BE62816}"/>
              </a:ext>
            </a:extLst>
          </p:cNvPr>
          <p:cNvSpPr txBox="1"/>
          <p:nvPr/>
        </p:nvSpPr>
        <p:spPr>
          <a:xfrm>
            <a:off x="7200252" y="5936061"/>
            <a:ext cx="392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일반인 발 압력 데이터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6D3B684-79EE-832B-160D-222292E21867}"/>
              </a:ext>
            </a:extLst>
          </p:cNvPr>
          <p:cNvSpPr/>
          <p:nvPr/>
        </p:nvSpPr>
        <p:spPr>
          <a:xfrm>
            <a:off x="3090441" y="1189752"/>
            <a:ext cx="6011118" cy="52322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ea typeface="Noto Sans KR" panose="020B0200000000000000"/>
              </a:rPr>
              <a:t>파킨슨과</a:t>
            </a:r>
            <a:r>
              <a:rPr lang="ko-KR" altLang="en-US" b="1" dirty="0">
                <a:ea typeface="Noto Sans KR" panose="020B0200000000000000"/>
              </a:rPr>
              <a:t> 일반인에 공통적인 데이터에 분포 확인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987CC9A-296A-63ED-2FFD-E072841AE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461" y="2189206"/>
            <a:ext cx="6011118" cy="361871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3F0281C-1563-60CE-FC12-410650846D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21" y="2144310"/>
            <a:ext cx="6011118" cy="3716362"/>
          </a:xfrm>
          <a:prstGeom prst="rect">
            <a:avLst/>
          </a:prstGeom>
        </p:spPr>
      </p:pic>
      <p:sp>
        <p:nvSpPr>
          <p:cNvPr id="25" name="액자 24">
            <a:extLst>
              <a:ext uri="{FF2B5EF4-FFF2-40B4-BE49-F238E27FC236}">
                <a16:creationId xmlns:a16="http://schemas.microsoft.com/office/drawing/2014/main" id="{69FF9F32-4FCD-698F-557C-5C2349AF9BD5}"/>
              </a:ext>
            </a:extLst>
          </p:cNvPr>
          <p:cNvSpPr/>
          <p:nvPr/>
        </p:nvSpPr>
        <p:spPr>
          <a:xfrm>
            <a:off x="2529525" y="2581153"/>
            <a:ext cx="861733" cy="2834816"/>
          </a:xfrm>
          <a:prstGeom prst="frame">
            <a:avLst>
              <a:gd name="adj1" fmla="val 586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액자 25">
            <a:extLst>
              <a:ext uri="{FF2B5EF4-FFF2-40B4-BE49-F238E27FC236}">
                <a16:creationId xmlns:a16="http://schemas.microsoft.com/office/drawing/2014/main" id="{7D2D82A9-EB47-1687-D804-8D710A162EAF}"/>
              </a:ext>
            </a:extLst>
          </p:cNvPr>
          <p:cNvSpPr/>
          <p:nvPr/>
        </p:nvSpPr>
        <p:spPr>
          <a:xfrm>
            <a:off x="7660434" y="2575249"/>
            <a:ext cx="737117" cy="2816154"/>
          </a:xfrm>
          <a:prstGeom prst="frame">
            <a:avLst>
              <a:gd name="adj1" fmla="val 629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B32227-5979-4A70-D5BE-551BC18D5D65}"/>
              </a:ext>
            </a:extLst>
          </p:cNvPr>
          <p:cNvSpPr txBox="1"/>
          <p:nvPr/>
        </p:nvSpPr>
        <p:spPr>
          <a:xfrm>
            <a:off x="745980" y="120874"/>
            <a:ext cx="7899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Data EDA </a:t>
            </a:r>
            <a:r>
              <a:rPr lang="ko-KR" altLang="en-US" sz="28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및 </a:t>
            </a:r>
            <a:r>
              <a:rPr lang="en-US" altLang="ko-KR" sz="28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Preprocessing (1)</a:t>
            </a:r>
            <a:endParaRPr lang="ko-KR" altLang="en-US" sz="2800" b="1" spc="600" dirty="0">
              <a:latin typeface="Georgia" panose="02040502050405020303" pitchFamily="18" charset="0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833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5" grpId="0" animBg="1"/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2F7190-AE4F-022C-E44F-4D31ACCA7477}"/>
              </a:ext>
            </a:extLst>
          </p:cNvPr>
          <p:cNvCxnSpPr>
            <a:cxnSpLocks/>
          </p:cNvCxnSpPr>
          <p:nvPr/>
        </p:nvCxnSpPr>
        <p:spPr>
          <a:xfrm>
            <a:off x="3802566" y="597034"/>
            <a:ext cx="838943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C59BAF3-689F-2808-81D6-F83606F728F8}"/>
              </a:ext>
            </a:extLst>
          </p:cNvPr>
          <p:cNvSpPr txBox="1"/>
          <p:nvPr/>
        </p:nvSpPr>
        <p:spPr>
          <a:xfrm>
            <a:off x="412595" y="335424"/>
            <a:ext cx="3345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Georgia" panose="02040502050405020303" pitchFamily="18" charset="0"/>
                <a:ea typeface="Noto Sans KR" panose="020B0200000000000000" pitchFamily="50" charset="-127"/>
                <a:cs typeface="Pretendard Black" panose="02000A03000000020004" pitchFamily="50" charset="-127"/>
              </a:rPr>
              <a:t>Table of contents</a:t>
            </a:r>
            <a:endParaRPr lang="ko-KR" altLang="en-US" sz="2800" b="1" dirty="0">
              <a:solidFill>
                <a:schemeClr val="bg1"/>
              </a:solidFill>
              <a:latin typeface="Georgia" panose="02040502050405020303" pitchFamily="18" charset="0"/>
              <a:ea typeface="Noto Sans KR" panose="020B0200000000000000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A2EF62-B80D-E7C4-CCB7-3FB5430CB2A8}"/>
              </a:ext>
            </a:extLst>
          </p:cNvPr>
          <p:cNvSpPr txBox="1"/>
          <p:nvPr/>
        </p:nvSpPr>
        <p:spPr>
          <a:xfrm>
            <a:off x="4170766" y="1739590"/>
            <a:ext cx="360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Georgia" panose="02040502050405020303" pitchFamily="18" charset="0"/>
                <a:ea typeface="Noto Sans KR" panose="020B0200000000000000" pitchFamily="50" charset="-127"/>
              </a:rPr>
              <a:t>1</a:t>
            </a:r>
            <a:endParaRPr lang="ko-KR" altLang="en-US" sz="2800" b="1" dirty="0">
              <a:solidFill>
                <a:schemeClr val="bg1"/>
              </a:solidFill>
              <a:latin typeface="Georgia" panose="02040502050405020303" pitchFamily="18" charset="0"/>
              <a:ea typeface="Noto Sans KR" panose="020B02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D6B15E-EF99-4560-D8CF-D02ABB51A94A}"/>
              </a:ext>
            </a:extLst>
          </p:cNvPr>
          <p:cNvSpPr txBox="1"/>
          <p:nvPr/>
        </p:nvSpPr>
        <p:spPr>
          <a:xfrm>
            <a:off x="5371171" y="1770368"/>
            <a:ext cx="1774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600" dirty="0">
                <a:solidFill>
                  <a:schemeClr val="bg1"/>
                </a:solidFill>
                <a:latin typeface="Georgia" panose="02040502050405020303" pitchFamily="18" charset="0"/>
                <a:ea typeface="Noto Sans KR" panose="020B0200000000000000" pitchFamily="50" charset="-127"/>
              </a:rPr>
              <a:t>문제 제기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3F0D0A-7E9D-B71E-DF5F-370E81B2A2AD}"/>
              </a:ext>
            </a:extLst>
          </p:cNvPr>
          <p:cNvSpPr txBox="1"/>
          <p:nvPr/>
        </p:nvSpPr>
        <p:spPr>
          <a:xfrm>
            <a:off x="4170766" y="2435554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Georgia" panose="02040502050405020303" pitchFamily="18" charset="0"/>
                <a:ea typeface="Noto Sans KR" panose="020B0200000000000000" pitchFamily="50" charset="-127"/>
              </a:rPr>
              <a:t>2</a:t>
            </a:r>
            <a:endParaRPr lang="ko-KR" altLang="en-US" sz="2800" b="1" dirty="0">
              <a:solidFill>
                <a:schemeClr val="bg1"/>
              </a:solidFill>
              <a:latin typeface="Georgia" panose="02040502050405020303" pitchFamily="18" charset="0"/>
              <a:ea typeface="Noto Sans KR" panose="020B02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F1FB04-FF44-2B18-CC5A-16A5D691DCD9}"/>
              </a:ext>
            </a:extLst>
          </p:cNvPr>
          <p:cNvSpPr txBox="1"/>
          <p:nvPr/>
        </p:nvSpPr>
        <p:spPr>
          <a:xfrm>
            <a:off x="5396819" y="2466332"/>
            <a:ext cx="3765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600" dirty="0">
                <a:solidFill>
                  <a:schemeClr val="bg1"/>
                </a:solidFill>
                <a:latin typeface="Georgia" panose="02040502050405020303" pitchFamily="18" charset="0"/>
                <a:ea typeface="Noto Sans KR" panose="020B0200000000000000" pitchFamily="50" charset="-127"/>
              </a:rPr>
              <a:t>Data Collection</a:t>
            </a:r>
            <a:endParaRPr lang="ko-KR" altLang="en-US" sz="2400" b="1" spc="600" dirty="0">
              <a:solidFill>
                <a:schemeClr val="bg1"/>
              </a:solidFill>
              <a:latin typeface="Georgia" panose="02040502050405020303" pitchFamily="18" charset="0"/>
              <a:ea typeface="Noto Sans KR" panose="020B02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C59DDB-0F06-66CB-83E3-42848170B0AB}"/>
              </a:ext>
            </a:extLst>
          </p:cNvPr>
          <p:cNvSpPr txBox="1"/>
          <p:nvPr/>
        </p:nvSpPr>
        <p:spPr>
          <a:xfrm>
            <a:off x="4165957" y="3752013"/>
            <a:ext cx="417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Georgia" panose="02040502050405020303" pitchFamily="18" charset="0"/>
                <a:ea typeface="Noto Sans KR" panose="020B0200000000000000" pitchFamily="50" charset="-127"/>
              </a:rPr>
              <a:t>4</a:t>
            </a:r>
            <a:endParaRPr lang="ko-KR" altLang="en-US" sz="2800" b="1" dirty="0">
              <a:solidFill>
                <a:schemeClr val="bg1"/>
              </a:solidFill>
              <a:latin typeface="Georgia" panose="02040502050405020303" pitchFamily="18" charset="0"/>
              <a:ea typeface="Noto Sans KR" panose="020B02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E69ABD-17A1-AD45-7AE9-E3F9DD9D81A9}"/>
              </a:ext>
            </a:extLst>
          </p:cNvPr>
          <p:cNvSpPr txBox="1"/>
          <p:nvPr/>
        </p:nvSpPr>
        <p:spPr>
          <a:xfrm>
            <a:off x="5396819" y="3782791"/>
            <a:ext cx="3528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600" dirty="0">
                <a:solidFill>
                  <a:schemeClr val="bg1"/>
                </a:solidFill>
                <a:latin typeface="Georgia" panose="02040502050405020303" pitchFamily="18" charset="0"/>
                <a:ea typeface="Noto Sans KR" panose="020B0200000000000000" pitchFamily="50" charset="-127"/>
              </a:rPr>
              <a:t>Train</a:t>
            </a:r>
            <a:r>
              <a:rPr lang="ko-KR" altLang="en-US" sz="2400" b="1" spc="600" dirty="0">
                <a:solidFill>
                  <a:schemeClr val="bg1"/>
                </a:solidFill>
                <a:latin typeface="Georgia" panose="02040502050405020303" pitchFamily="18" charset="0"/>
                <a:ea typeface="Noto Sans KR" panose="020B0200000000000000" pitchFamily="50" charset="-127"/>
              </a:rPr>
              <a:t> </a:t>
            </a:r>
            <a:r>
              <a:rPr lang="en-US" altLang="ko-KR" sz="2400" b="1" spc="600" dirty="0">
                <a:solidFill>
                  <a:schemeClr val="bg1"/>
                </a:solidFill>
                <a:latin typeface="Georgia" panose="02040502050405020303" pitchFamily="18" charset="0"/>
                <a:ea typeface="Noto Sans KR" panose="020B0200000000000000" pitchFamily="50" charset="-127"/>
              </a:rPr>
              <a:t>Strategy</a:t>
            </a:r>
            <a:endParaRPr lang="ko-KR" altLang="en-US" sz="2400" b="1" spc="600" dirty="0">
              <a:solidFill>
                <a:schemeClr val="bg1"/>
              </a:solidFill>
              <a:latin typeface="Georgia" panose="02040502050405020303" pitchFamily="18" charset="0"/>
              <a:ea typeface="Noto Sans KR" panose="020B02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600D5E-9748-5024-FD4A-2C43137B74E4}"/>
              </a:ext>
            </a:extLst>
          </p:cNvPr>
          <p:cNvSpPr txBox="1"/>
          <p:nvPr/>
        </p:nvSpPr>
        <p:spPr>
          <a:xfrm>
            <a:off x="4165957" y="5007478"/>
            <a:ext cx="417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Georgia" panose="02040502050405020303" pitchFamily="18" charset="0"/>
                <a:ea typeface="Noto Sans KR" panose="020B0200000000000000" pitchFamily="50" charset="-127"/>
              </a:rPr>
              <a:t>6</a:t>
            </a:r>
            <a:endParaRPr lang="ko-KR" altLang="en-US" sz="2800" b="1" dirty="0">
              <a:solidFill>
                <a:schemeClr val="bg1"/>
              </a:solidFill>
              <a:latin typeface="Georgia" panose="02040502050405020303" pitchFamily="18" charset="0"/>
              <a:ea typeface="Noto Sans KR" panose="020B02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C4F07A-C8D6-73C4-E941-FD4FADEEE77B}"/>
              </a:ext>
            </a:extLst>
          </p:cNvPr>
          <p:cNvSpPr txBox="1"/>
          <p:nvPr/>
        </p:nvSpPr>
        <p:spPr>
          <a:xfrm>
            <a:off x="5400025" y="5038256"/>
            <a:ext cx="36631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600" dirty="0">
                <a:solidFill>
                  <a:schemeClr val="bg1"/>
                </a:solidFill>
                <a:latin typeface="Georgia" panose="02040502050405020303" pitchFamily="18" charset="0"/>
                <a:ea typeface="Noto Sans KR" panose="020B0200000000000000" pitchFamily="50" charset="-127"/>
              </a:rPr>
              <a:t>서비스 </a:t>
            </a:r>
            <a:r>
              <a:rPr lang="en-US" altLang="ko-KR" sz="2400" b="1" spc="600" dirty="0">
                <a:solidFill>
                  <a:schemeClr val="bg1"/>
                </a:solidFill>
                <a:latin typeface="Georgia" panose="02040502050405020303" pitchFamily="18" charset="0"/>
                <a:ea typeface="Noto Sans KR" panose="020B0200000000000000" pitchFamily="50" charset="-127"/>
              </a:rPr>
              <a:t>prototype</a:t>
            </a:r>
          </a:p>
          <a:p>
            <a:endParaRPr lang="ko-KR" altLang="en-US" sz="2400" b="1" spc="600" dirty="0">
              <a:solidFill>
                <a:schemeClr val="bg1"/>
              </a:solidFill>
              <a:latin typeface="Georgia" panose="02040502050405020303" pitchFamily="18" charset="0"/>
              <a:ea typeface="Noto Sans KR" panose="020B02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71FCC9-DFB9-5BDE-E84E-0596AEE24B32}"/>
              </a:ext>
            </a:extLst>
          </p:cNvPr>
          <p:cNvSpPr txBox="1"/>
          <p:nvPr/>
        </p:nvSpPr>
        <p:spPr>
          <a:xfrm>
            <a:off x="5361095" y="5681377"/>
            <a:ext cx="4020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600" dirty="0">
                <a:solidFill>
                  <a:schemeClr val="bg1"/>
                </a:solidFill>
                <a:latin typeface="Georgia" panose="02040502050405020303" pitchFamily="18" charset="0"/>
                <a:ea typeface="Noto Sans KR" panose="020B0200000000000000" pitchFamily="50" charset="-127"/>
              </a:rPr>
              <a:t>Expected Effects</a:t>
            </a:r>
            <a:endParaRPr lang="ko-KR" altLang="en-US" sz="2400" b="1" spc="600" dirty="0">
              <a:solidFill>
                <a:schemeClr val="bg1"/>
              </a:solidFill>
              <a:latin typeface="Georgia" panose="02040502050405020303" pitchFamily="18" charset="0"/>
              <a:ea typeface="Noto Sans KR" panose="020B02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854B79-29E7-A7ED-D5BB-32ED0F09C9A0}"/>
              </a:ext>
            </a:extLst>
          </p:cNvPr>
          <p:cNvSpPr txBox="1"/>
          <p:nvPr/>
        </p:nvSpPr>
        <p:spPr>
          <a:xfrm>
            <a:off x="4170766" y="3100189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Georgia" panose="02040502050405020303" pitchFamily="18" charset="0"/>
                <a:ea typeface="Noto Sans KR" panose="020B0200000000000000" pitchFamily="50" charset="-127"/>
              </a:rPr>
              <a:t>3</a:t>
            </a:r>
            <a:endParaRPr lang="ko-KR" altLang="en-US" sz="2800" b="1" dirty="0">
              <a:solidFill>
                <a:schemeClr val="bg1"/>
              </a:solidFill>
              <a:latin typeface="Georgia" panose="02040502050405020303" pitchFamily="18" charset="0"/>
              <a:ea typeface="Noto Sans KR" panose="020B02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FC6EF6-DB0C-2EF0-39AB-1714E785DBB0}"/>
              </a:ext>
            </a:extLst>
          </p:cNvPr>
          <p:cNvSpPr txBox="1"/>
          <p:nvPr/>
        </p:nvSpPr>
        <p:spPr>
          <a:xfrm>
            <a:off x="5396819" y="3130967"/>
            <a:ext cx="6269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600" dirty="0">
                <a:solidFill>
                  <a:schemeClr val="bg1"/>
                </a:solidFill>
                <a:latin typeface="Georgia" panose="02040502050405020303" pitchFamily="18" charset="0"/>
                <a:ea typeface="Noto Sans KR" panose="020B0200000000000000" pitchFamily="50" charset="-127"/>
              </a:rPr>
              <a:t>Data EDA </a:t>
            </a:r>
            <a:r>
              <a:rPr lang="ko-KR" altLang="en-US" sz="2400" b="1" spc="600" dirty="0">
                <a:solidFill>
                  <a:schemeClr val="bg1"/>
                </a:solidFill>
                <a:latin typeface="Georgia" panose="02040502050405020303" pitchFamily="18" charset="0"/>
                <a:ea typeface="Noto Sans KR" panose="020B0200000000000000" pitchFamily="50" charset="-127"/>
              </a:rPr>
              <a:t>및 </a:t>
            </a:r>
            <a:r>
              <a:rPr lang="en-US" altLang="ko-KR" sz="2400" b="1" spc="600" dirty="0">
                <a:solidFill>
                  <a:schemeClr val="bg1"/>
                </a:solidFill>
                <a:latin typeface="Georgia" panose="02040502050405020303" pitchFamily="18" charset="0"/>
                <a:ea typeface="Noto Sans KR" panose="020B0200000000000000" pitchFamily="50" charset="-127"/>
              </a:rPr>
              <a:t>Preprocessing</a:t>
            </a:r>
            <a:endParaRPr lang="ko-KR" altLang="en-US" sz="2400" b="1" spc="600" dirty="0">
              <a:solidFill>
                <a:schemeClr val="bg1"/>
              </a:solidFill>
              <a:latin typeface="Georgia" panose="02040502050405020303" pitchFamily="18" charset="0"/>
              <a:ea typeface="Noto Sans KR" panose="020B02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5F654E-F79E-C027-2D72-5081222F5A34}"/>
              </a:ext>
            </a:extLst>
          </p:cNvPr>
          <p:cNvSpPr txBox="1"/>
          <p:nvPr/>
        </p:nvSpPr>
        <p:spPr>
          <a:xfrm>
            <a:off x="4170766" y="4364357"/>
            <a:ext cx="396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Georgia" panose="02040502050405020303" pitchFamily="18" charset="0"/>
                <a:ea typeface="Noto Sans KR" panose="020B0200000000000000" pitchFamily="50" charset="-127"/>
              </a:rPr>
              <a:t>5</a:t>
            </a:r>
            <a:endParaRPr lang="ko-KR" altLang="en-US" sz="2800" b="1" dirty="0">
              <a:solidFill>
                <a:schemeClr val="bg1"/>
              </a:solidFill>
              <a:latin typeface="Georgia" panose="02040502050405020303" pitchFamily="18" charset="0"/>
              <a:ea typeface="Noto Sans KR" panose="020B02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DD9A97-94E3-4EDE-9BB7-ED8B25978E95}"/>
              </a:ext>
            </a:extLst>
          </p:cNvPr>
          <p:cNvSpPr txBox="1"/>
          <p:nvPr/>
        </p:nvSpPr>
        <p:spPr>
          <a:xfrm>
            <a:off x="5396819" y="4395135"/>
            <a:ext cx="4565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600" dirty="0">
                <a:solidFill>
                  <a:schemeClr val="bg1"/>
                </a:solidFill>
                <a:latin typeface="Georgia" panose="02040502050405020303" pitchFamily="18" charset="0"/>
                <a:ea typeface="Noto Sans KR" panose="020B0200000000000000" pitchFamily="50" charset="-127"/>
              </a:rPr>
              <a:t>Modeling </a:t>
            </a:r>
            <a:r>
              <a:rPr lang="ko-KR" altLang="en-US" sz="2400" b="1" spc="600" dirty="0">
                <a:solidFill>
                  <a:schemeClr val="bg1"/>
                </a:solidFill>
                <a:latin typeface="Georgia" panose="02040502050405020303" pitchFamily="18" charset="0"/>
                <a:ea typeface="Noto Sans KR" panose="020B0200000000000000" pitchFamily="50" charset="-127"/>
              </a:rPr>
              <a:t>및 성능평가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413A82-6327-D51A-92FB-83451272B25A}"/>
              </a:ext>
            </a:extLst>
          </p:cNvPr>
          <p:cNvSpPr txBox="1"/>
          <p:nvPr/>
        </p:nvSpPr>
        <p:spPr>
          <a:xfrm>
            <a:off x="4165957" y="5650599"/>
            <a:ext cx="396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Georgia" panose="02040502050405020303" pitchFamily="18" charset="0"/>
                <a:ea typeface="Noto Sans KR" panose="020B0200000000000000" pitchFamily="50" charset="-127"/>
              </a:rPr>
              <a:t>7</a:t>
            </a:r>
            <a:endParaRPr lang="ko-KR" altLang="en-US" sz="2800" b="1" dirty="0">
              <a:solidFill>
                <a:schemeClr val="bg1"/>
              </a:solidFill>
              <a:latin typeface="Georgia" panose="02040502050405020303" pitchFamily="18" charset="0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857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17D33-DA9B-2175-AE03-9032EB5DC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DBE4E79E-7EC7-4DA6-E4E4-D352B9B4DF54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D128FD-0D51-C01C-0A34-7A5DB1C22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61" y="941397"/>
            <a:ext cx="10114380" cy="28381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E80453-E319-2E21-FC4A-CA8111846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35" y="3961476"/>
            <a:ext cx="9862926" cy="2775650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0444A99-FB74-0779-B72E-14CD96288F21}"/>
              </a:ext>
            </a:extLst>
          </p:cNvPr>
          <p:cNvSpPr/>
          <p:nvPr/>
        </p:nvSpPr>
        <p:spPr>
          <a:xfrm>
            <a:off x="6096001" y="3648235"/>
            <a:ext cx="4606212" cy="6264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해당부분을 패턴 </a:t>
            </a:r>
            <a:r>
              <a:rPr lang="ko-KR" altLang="en-US" b="1" dirty="0" err="1">
                <a:solidFill>
                  <a:srgbClr val="FF0000"/>
                </a:solidFill>
              </a:rPr>
              <a:t>보간으로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전처리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1FDBEB-D99B-DF38-995F-8B9419F5A6B4}"/>
              </a:ext>
            </a:extLst>
          </p:cNvPr>
          <p:cNvSpPr txBox="1"/>
          <p:nvPr/>
        </p:nvSpPr>
        <p:spPr>
          <a:xfrm>
            <a:off x="1003067" y="859624"/>
            <a:ext cx="392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파킨슨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병 환자 발 압력 데이터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08BABD-CC20-17A6-FDAB-132F7C4777D6}"/>
              </a:ext>
            </a:extLst>
          </p:cNvPr>
          <p:cNvSpPr txBox="1"/>
          <p:nvPr/>
        </p:nvSpPr>
        <p:spPr>
          <a:xfrm>
            <a:off x="745980" y="120874"/>
            <a:ext cx="7899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Data EDA </a:t>
            </a:r>
            <a:r>
              <a:rPr lang="ko-KR" altLang="en-US" sz="28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및 </a:t>
            </a:r>
            <a:r>
              <a:rPr lang="en-US" altLang="ko-KR" sz="28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Preprocessing (1)</a:t>
            </a:r>
            <a:endParaRPr lang="ko-KR" altLang="en-US" sz="2800" b="1" spc="600" dirty="0">
              <a:latin typeface="Georgia" panose="02040502050405020303" pitchFamily="18" charset="0"/>
              <a:ea typeface="Noto Sans KR" panose="020B0200000000000000" pitchFamily="50" charset="-127"/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E0D52155-DB51-CD1C-5724-6C7C4AE96244}"/>
              </a:ext>
            </a:extLst>
          </p:cNvPr>
          <p:cNvSpPr/>
          <p:nvPr/>
        </p:nvSpPr>
        <p:spPr>
          <a:xfrm>
            <a:off x="5003112" y="3567126"/>
            <a:ext cx="483288" cy="78115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AA96FB-6B0C-0A05-7555-CD237F4BF9E5}"/>
              </a:ext>
            </a:extLst>
          </p:cNvPr>
          <p:cNvSpPr txBox="1"/>
          <p:nvPr/>
        </p:nvSpPr>
        <p:spPr>
          <a:xfrm>
            <a:off x="10324246" y="2260410"/>
            <a:ext cx="1666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보간 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5EFD52-FDD2-C78C-195B-D0DF3BB1711E}"/>
              </a:ext>
            </a:extLst>
          </p:cNvPr>
          <p:cNvSpPr txBox="1"/>
          <p:nvPr/>
        </p:nvSpPr>
        <p:spPr>
          <a:xfrm>
            <a:off x="10416525" y="5349301"/>
            <a:ext cx="1666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보간 후</a:t>
            </a:r>
          </a:p>
        </p:txBody>
      </p:sp>
    </p:spTree>
    <p:extLst>
      <p:ext uri="{BB962C8B-B14F-4D97-AF65-F5344CB8AC3E}">
        <p14:creationId xmlns:p14="http://schemas.microsoft.com/office/powerpoint/2010/main" val="345399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39FED-DABA-5B3E-C999-D0A955F0F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1D27DAB-7572-7FC7-0CA9-E347A5EB3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61" y="3726639"/>
            <a:ext cx="10002924" cy="29608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6FECD08-A8F0-4627-E4A4-D28698EB1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79" y="954639"/>
            <a:ext cx="10217489" cy="2772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4F3BF1-6421-B25C-F27A-530D822796B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492D846-8B89-CDF2-340E-2D33CAC908F5}"/>
              </a:ext>
            </a:extLst>
          </p:cNvPr>
          <p:cNvSpPr/>
          <p:nvPr/>
        </p:nvSpPr>
        <p:spPr>
          <a:xfrm>
            <a:off x="4932167" y="3563005"/>
            <a:ext cx="6406572" cy="53324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해당부분을 패턴 </a:t>
            </a:r>
            <a:r>
              <a:rPr lang="ko-KR" altLang="en-US" b="1" dirty="0" err="1">
                <a:solidFill>
                  <a:srgbClr val="FF0000"/>
                </a:solidFill>
              </a:rPr>
              <a:t>보간으로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전처리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FE8AEB-C47F-ED51-DC42-77C8A523BF22}"/>
              </a:ext>
            </a:extLst>
          </p:cNvPr>
          <p:cNvSpPr txBox="1"/>
          <p:nvPr/>
        </p:nvSpPr>
        <p:spPr>
          <a:xfrm>
            <a:off x="1091682" y="858173"/>
            <a:ext cx="297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일반인 발 압력 데이터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926DD3-EDFD-1449-F2A4-B98F1B3A7E93}"/>
              </a:ext>
            </a:extLst>
          </p:cNvPr>
          <p:cNvSpPr txBox="1"/>
          <p:nvPr/>
        </p:nvSpPr>
        <p:spPr>
          <a:xfrm>
            <a:off x="745980" y="120874"/>
            <a:ext cx="7899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Data EDA </a:t>
            </a:r>
            <a:r>
              <a:rPr lang="ko-KR" altLang="en-US" sz="28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및 </a:t>
            </a:r>
            <a:r>
              <a:rPr lang="en-US" altLang="ko-KR" sz="28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Preprocessing (1)</a:t>
            </a:r>
            <a:endParaRPr lang="ko-KR" altLang="en-US" sz="2800" b="1" spc="600" dirty="0">
              <a:latin typeface="Georgia" panose="02040502050405020303" pitchFamily="18" charset="0"/>
              <a:ea typeface="Noto Sans KR" panose="020B0200000000000000" pitchFamily="50" charset="-127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5288096E-FF7E-8FC8-56F4-209E27BB6A16}"/>
              </a:ext>
            </a:extLst>
          </p:cNvPr>
          <p:cNvSpPr/>
          <p:nvPr/>
        </p:nvSpPr>
        <p:spPr>
          <a:xfrm>
            <a:off x="3824956" y="3539699"/>
            <a:ext cx="483288" cy="78115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4021CA-D494-AC1E-C9A1-D74212E55FAD}"/>
              </a:ext>
            </a:extLst>
          </p:cNvPr>
          <p:cNvSpPr txBox="1"/>
          <p:nvPr/>
        </p:nvSpPr>
        <p:spPr>
          <a:xfrm>
            <a:off x="10324246" y="2260410"/>
            <a:ext cx="1666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보간 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941C89-1A36-9D86-213A-06C7CBDB9E52}"/>
              </a:ext>
            </a:extLst>
          </p:cNvPr>
          <p:cNvSpPr txBox="1"/>
          <p:nvPr/>
        </p:nvSpPr>
        <p:spPr>
          <a:xfrm>
            <a:off x="10416525" y="5349301"/>
            <a:ext cx="1666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보간 후</a:t>
            </a:r>
          </a:p>
        </p:txBody>
      </p:sp>
    </p:spTree>
    <p:extLst>
      <p:ext uri="{BB962C8B-B14F-4D97-AF65-F5344CB8AC3E}">
        <p14:creationId xmlns:p14="http://schemas.microsoft.com/office/powerpoint/2010/main" val="237460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4EC12-C2BA-F319-3B83-F9B3D29D4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6F6A881-E7B3-27D6-E87E-59F766C82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808" y="1675802"/>
            <a:ext cx="5127704" cy="42932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479E03-A41E-F84C-01D2-3B6718989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71" y="1723534"/>
            <a:ext cx="5612822" cy="44301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53CCAE-92D4-F071-A393-E7058EBD10E2}"/>
              </a:ext>
            </a:extLst>
          </p:cNvPr>
          <p:cNvSpPr txBox="1"/>
          <p:nvPr/>
        </p:nvSpPr>
        <p:spPr>
          <a:xfrm>
            <a:off x="1140673" y="6053766"/>
            <a:ext cx="392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파킨슨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병 환자 발 압력 데이터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5B5A56-14C9-323B-11C9-F9D877EF0B80}"/>
              </a:ext>
            </a:extLst>
          </p:cNvPr>
          <p:cNvSpPr txBox="1"/>
          <p:nvPr/>
        </p:nvSpPr>
        <p:spPr>
          <a:xfrm>
            <a:off x="7457209" y="5969021"/>
            <a:ext cx="392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일반인 발 압력 데이터</a:t>
            </a: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C3A144FD-C88C-B1B5-66E4-2D1D6B2AE8A2}"/>
              </a:ext>
            </a:extLst>
          </p:cNvPr>
          <p:cNvSpPr/>
          <p:nvPr/>
        </p:nvSpPr>
        <p:spPr>
          <a:xfrm>
            <a:off x="3674378" y="4152550"/>
            <a:ext cx="1390113" cy="1468074"/>
          </a:xfrm>
          <a:prstGeom prst="fram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0632D3CA-0A6E-C11F-2881-7386590970A4}"/>
              </a:ext>
            </a:extLst>
          </p:cNvPr>
          <p:cNvSpPr/>
          <p:nvPr/>
        </p:nvSpPr>
        <p:spPr>
          <a:xfrm>
            <a:off x="3848100" y="3429000"/>
            <a:ext cx="2247899" cy="2624766"/>
          </a:xfrm>
          <a:prstGeom prst="frame">
            <a:avLst>
              <a:gd name="adj1" fmla="val 35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액자 14">
            <a:extLst>
              <a:ext uri="{FF2B5EF4-FFF2-40B4-BE49-F238E27FC236}">
                <a16:creationId xmlns:a16="http://schemas.microsoft.com/office/drawing/2014/main" id="{7F690661-2945-5260-0366-09C0DC280D67}"/>
              </a:ext>
            </a:extLst>
          </p:cNvPr>
          <p:cNvSpPr/>
          <p:nvPr/>
        </p:nvSpPr>
        <p:spPr>
          <a:xfrm>
            <a:off x="9568817" y="3429000"/>
            <a:ext cx="2165984" cy="2641336"/>
          </a:xfrm>
          <a:prstGeom prst="frame">
            <a:avLst>
              <a:gd name="adj1" fmla="val 353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948A16-0C1F-6720-CC0E-2961CF61A7E4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79E23E-951C-711E-5428-BB2A17AA6E29}"/>
              </a:ext>
            </a:extLst>
          </p:cNvPr>
          <p:cNvSpPr txBox="1"/>
          <p:nvPr/>
        </p:nvSpPr>
        <p:spPr>
          <a:xfrm>
            <a:off x="745980" y="120874"/>
            <a:ext cx="7899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Data EDA </a:t>
            </a:r>
            <a:r>
              <a:rPr lang="ko-KR" altLang="en-US" sz="28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및 </a:t>
            </a:r>
            <a:r>
              <a:rPr lang="en-US" altLang="ko-KR" sz="28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Preprocessing (2)</a:t>
            </a:r>
            <a:endParaRPr lang="ko-KR" altLang="en-US" sz="2800" b="1" spc="600" dirty="0">
              <a:latin typeface="Georgia" panose="02040502050405020303" pitchFamily="18" charset="0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335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AFC45-5CE0-1939-75BB-CA4DFC239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992F781-DFD6-4FEB-2DD5-B5B260C9A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29" y="1462851"/>
            <a:ext cx="6076021" cy="4688389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CD3CE77-28D6-EA91-D642-881E82F5767F}"/>
              </a:ext>
            </a:extLst>
          </p:cNvPr>
          <p:cNvSpPr/>
          <p:nvPr/>
        </p:nvSpPr>
        <p:spPr>
          <a:xfrm>
            <a:off x="7114448" y="1861452"/>
            <a:ext cx="4629151" cy="188352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R1 </a:t>
            </a:r>
            <a:r>
              <a:rPr lang="ko-KR" altLang="en-US" b="1" dirty="0">
                <a:solidFill>
                  <a:srgbClr val="FF0000"/>
                </a:solidFill>
              </a:rPr>
              <a:t>과  </a:t>
            </a:r>
            <a:r>
              <a:rPr lang="en-US" altLang="ko-KR" b="1" dirty="0">
                <a:solidFill>
                  <a:srgbClr val="FF0000"/>
                </a:solidFill>
              </a:rPr>
              <a:t>L5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가 모델의 성능에 </a:t>
            </a:r>
            <a:r>
              <a:rPr lang="ko-KR" altLang="en-US" b="1" dirty="0">
                <a:solidFill>
                  <a:srgbClr val="FF0000"/>
                </a:solidFill>
              </a:rPr>
              <a:t>높은 중요도</a:t>
            </a:r>
            <a:r>
              <a:rPr lang="ko-KR" altLang="en-US" b="1" dirty="0">
                <a:solidFill>
                  <a:schemeClr val="tx1"/>
                </a:solidFill>
              </a:rPr>
              <a:t>를 나타내는 </a:t>
            </a:r>
            <a:r>
              <a:rPr lang="en-US" altLang="ko-KR" b="1" dirty="0">
                <a:solidFill>
                  <a:srgbClr val="FF0000"/>
                </a:solidFill>
              </a:rPr>
              <a:t>feature </a:t>
            </a:r>
            <a:r>
              <a:rPr lang="ko-KR" altLang="en-US" b="1" dirty="0">
                <a:solidFill>
                  <a:schemeClr val="tx1"/>
                </a:solidFill>
              </a:rPr>
              <a:t>인 것을 확인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5237BC7-D5CA-1CDC-1712-96651CFFF202}"/>
              </a:ext>
            </a:extLst>
          </p:cNvPr>
          <p:cNvSpPr/>
          <p:nvPr/>
        </p:nvSpPr>
        <p:spPr>
          <a:xfrm>
            <a:off x="7114449" y="5005808"/>
            <a:ext cx="4629151" cy="8845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중요도가 낮은 컬럼을 제거하여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accent1"/>
                </a:solidFill>
              </a:rPr>
              <a:t>메모리 효율성 증가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6599F31A-9EC6-ABA9-C848-D4257FBE2B85}"/>
              </a:ext>
            </a:extLst>
          </p:cNvPr>
          <p:cNvSpPr/>
          <p:nvPr/>
        </p:nvSpPr>
        <p:spPr>
          <a:xfrm rot="5400000">
            <a:off x="9043260" y="4175365"/>
            <a:ext cx="771525" cy="4000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AC1B36E-3B02-2AF9-1088-0505B32450E1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A73375-ADC1-D390-0A92-4C238809D2D5}"/>
              </a:ext>
            </a:extLst>
          </p:cNvPr>
          <p:cNvSpPr txBox="1"/>
          <p:nvPr/>
        </p:nvSpPr>
        <p:spPr>
          <a:xfrm>
            <a:off x="745980" y="120874"/>
            <a:ext cx="7899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Data EDA </a:t>
            </a:r>
            <a:r>
              <a:rPr lang="ko-KR" altLang="en-US" sz="28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및 </a:t>
            </a:r>
            <a:r>
              <a:rPr lang="en-US" altLang="ko-KR" sz="28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Preprocessing (2)</a:t>
            </a:r>
            <a:endParaRPr lang="ko-KR" altLang="en-US" sz="2800" b="1" spc="600" dirty="0">
              <a:latin typeface="Georgia" panose="02040502050405020303" pitchFamily="18" charset="0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0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728DA-EA1A-E9C2-6C1C-5A9E596C3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액자 11">
            <a:extLst>
              <a:ext uri="{FF2B5EF4-FFF2-40B4-BE49-F238E27FC236}">
                <a16:creationId xmlns:a16="http://schemas.microsoft.com/office/drawing/2014/main" id="{D169E165-4AF6-CCB5-756C-925297742B0F}"/>
              </a:ext>
            </a:extLst>
          </p:cNvPr>
          <p:cNvSpPr/>
          <p:nvPr/>
        </p:nvSpPr>
        <p:spPr>
          <a:xfrm>
            <a:off x="6367244" y="4060271"/>
            <a:ext cx="1390113" cy="1468074"/>
          </a:xfrm>
          <a:prstGeom prst="fram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FD68EBE-08A3-BDCA-D3D2-9C15A28C30A0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1B592D-1A90-6FC8-6E13-EFF4D666ECF0}"/>
              </a:ext>
            </a:extLst>
          </p:cNvPr>
          <p:cNvSpPr txBox="1"/>
          <p:nvPr/>
        </p:nvSpPr>
        <p:spPr>
          <a:xfrm>
            <a:off x="745980" y="120874"/>
            <a:ext cx="7899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Data EDA </a:t>
            </a:r>
            <a:r>
              <a:rPr lang="ko-KR" altLang="en-US" sz="28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및 </a:t>
            </a:r>
            <a:r>
              <a:rPr lang="en-US" altLang="ko-KR" sz="28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Preprocessing (3)</a:t>
            </a:r>
            <a:endParaRPr lang="ko-KR" altLang="en-US" sz="2800" b="1" spc="600" dirty="0">
              <a:latin typeface="Georgia" panose="02040502050405020303" pitchFamily="18" charset="0"/>
              <a:ea typeface="Noto Sans KR" panose="020B0200000000000000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9F99870-8758-FFB1-1A4F-73B8B9F21DA7}"/>
              </a:ext>
            </a:extLst>
          </p:cNvPr>
          <p:cNvSpPr/>
          <p:nvPr/>
        </p:nvSpPr>
        <p:spPr>
          <a:xfrm>
            <a:off x="2141092" y="1079747"/>
            <a:ext cx="7899920" cy="6264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정상인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데이터에서 좌우 불균형이 </a:t>
            </a:r>
            <a:r>
              <a:rPr lang="en-US" altLang="ko-KR" b="1" dirty="0">
                <a:solidFill>
                  <a:srgbClr val="FF0000"/>
                </a:solidFill>
              </a:rPr>
              <a:t>30</a:t>
            </a:r>
            <a:r>
              <a:rPr lang="ko-KR" altLang="en-US" b="1" dirty="0">
                <a:solidFill>
                  <a:srgbClr val="FF0000"/>
                </a:solidFill>
              </a:rPr>
              <a:t>프로 이상 발생 하는 노이즈 데이터 식별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7B9AE30-31DB-ED06-1B6F-C1F663833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707" y="2306287"/>
            <a:ext cx="5591759" cy="314050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505B66-2359-A697-6B1A-0092F0936FE4}"/>
              </a:ext>
            </a:extLst>
          </p:cNvPr>
          <p:cNvSpPr txBox="1"/>
          <p:nvPr/>
        </p:nvSpPr>
        <p:spPr>
          <a:xfrm>
            <a:off x="3833539" y="5961487"/>
            <a:ext cx="392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정상인  발 압력 데이터</a:t>
            </a:r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88E41E9F-422D-7C0F-591B-DA4953239DC4}"/>
              </a:ext>
            </a:extLst>
          </p:cNvPr>
          <p:cNvSpPr/>
          <p:nvPr/>
        </p:nvSpPr>
        <p:spPr>
          <a:xfrm>
            <a:off x="3249786" y="2424897"/>
            <a:ext cx="5132680" cy="1973544"/>
          </a:xfrm>
          <a:prstGeom prst="frame">
            <a:avLst>
              <a:gd name="adj1" fmla="val 35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288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77D24-AEE3-8432-838A-8639781B2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액자 11">
            <a:extLst>
              <a:ext uri="{FF2B5EF4-FFF2-40B4-BE49-F238E27FC236}">
                <a16:creationId xmlns:a16="http://schemas.microsoft.com/office/drawing/2014/main" id="{575226D3-C1EE-A74D-8217-4F7A4943FBB3}"/>
              </a:ext>
            </a:extLst>
          </p:cNvPr>
          <p:cNvSpPr/>
          <p:nvPr/>
        </p:nvSpPr>
        <p:spPr>
          <a:xfrm>
            <a:off x="3674378" y="4152550"/>
            <a:ext cx="1390113" cy="1468074"/>
          </a:xfrm>
          <a:prstGeom prst="fram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732F366-656E-D22D-FC5B-3D613DFB4D6F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FA3069-0F7E-4209-5643-A26A3720E9E9}"/>
              </a:ext>
            </a:extLst>
          </p:cNvPr>
          <p:cNvSpPr txBox="1"/>
          <p:nvPr/>
        </p:nvSpPr>
        <p:spPr>
          <a:xfrm>
            <a:off x="745980" y="120874"/>
            <a:ext cx="7899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Data EDA </a:t>
            </a:r>
            <a:r>
              <a:rPr lang="ko-KR" altLang="en-US" sz="28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및 </a:t>
            </a:r>
            <a:r>
              <a:rPr lang="en-US" altLang="ko-KR" sz="28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Preprocessing (3)</a:t>
            </a:r>
            <a:endParaRPr lang="ko-KR" altLang="en-US" sz="2800" b="1" spc="600" dirty="0">
              <a:latin typeface="Georgia" panose="02040502050405020303" pitchFamily="18" charset="0"/>
              <a:ea typeface="Noto Sans KR" panose="020B0200000000000000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0993A02-698C-F785-A528-EF9168F67550}"/>
              </a:ext>
            </a:extLst>
          </p:cNvPr>
          <p:cNvSpPr/>
          <p:nvPr/>
        </p:nvSpPr>
        <p:spPr>
          <a:xfrm>
            <a:off x="2141092" y="1079747"/>
            <a:ext cx="7899920" cy="6264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정상인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데이터에서 좌우 불균형이 </a:t>
            </a:r>
            <a:r>
              <a:rPr lang="en-US" altLang="ko-KR" b="1" dirty="0">
                <a:solidFill>
                  <a:srgbClr val="FF0000"/>
                </a:solidFill>
              </a:rPr>
              <a:t>30</a:t>
            </a:r>
            <a:r>
              <a:rPr lang="ko-KR" altLang="en-US" b="1" dirty="0">
                <a:solidFill>
                  <a:srgbClr val="FF0000"/>
                </a:solidFill>
              </a:rPr>
              <a:t>프로 이상 발생 하는 노이즈 데이터 식별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2D69F2-19D9-6735-1752-BBB31A185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052" y="2398565"/>
            <a:ext cx="6025050" cy="32163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75D639A-2400-6899-D869-A0BEB86D9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41" y="2398566"/>
            <a:ext cx="5591759" cy="314050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3D4DE4-F594-6A25-8F0F-64A5A3FE5BA5}"/>
              </a:ext>
            </a:extLst>
          </p:cNvPr>
          <p:cNvSpPr txBox="1"/>
          <p:nvPr/>
        </p:nvSpPr>
        <p:spPr>
          <a:xfrm>
            <a:off x="1140673" y="6053766"/>
            <a:ext cx="392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정상인  발 압력 데이터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C3B28C-F891-64B2-3B6F-DB9FEEA11C4E}"/>
              </a:ext>
            </a:extLst>
          </p:cNvPr>
          <p:cNvSpPr txBox="1"/>
          <p:nvPr/>
        </p:nvSpPr>
        <p:spPr>
          <a:xfrm>
            <a:off x="7457209" y="6041868"/>
            <a:ext cx="392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노이즈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) 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정상인  발 압력 데이터</a:t>
            </a:r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E6D71CD2-6AB0-857E-1B66-ABE1210B35AD}"/>
              </a:ext>
            </a:extLst>
          </p:cNvPr>
          <p:cNvSpPr/>
          <p:nvPr/>
        </p:nvSpPr>
        <p:spPr>
          <a:xfrm>
            <a:off x="556920" y="2517176"/>
            <a:ext cx="5132680" cy="1973544"/>
          </a:xfrm>
          <a:prstGeom prst="frame">
            <a:avLst>
              <a:gd name="adj1" fmla="val 35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151DF4F0-81C6-8E50-7D21-233FEC85E9CE}"/>
              </a:ext>
            </a:extLst>
          </p:cNvPr>
          <p:cNvSpPr/>
          <p:nvPr/>
        </p:nvSpPr>
        <p:spPr>
          <a:xfrm>
            <a:off x="6537236" y="2517176"/>
            <a:ext cx="5451563" cy="1973544"/>
          </a:xfrm>
          <a:prstGeom prst="frame">
            <a:avLst>
              <a:gd name="adj1" fmla="val 35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8854AE8-2072-1AD5-E791-05BF2B53AFE4}"/>
              </a:ext>
            </a:extLst>
          </p:cNvPr>
          <p:cNvSpPr/>
          <p:nvPr/>
        </p:nvSpPr>
        <p:spPr>
          <a:xfrm>
            <a:off x="4749315" y="5852567"/>
            <a:ext cx="2682626" cy="8845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노이즈 데이터 삭제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426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" grpId="0" animBg="1"/>
      <p:bldP spid="20" grpId="0" animBg="1"/>
      <p:bldP spid="2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20000-7AB5-6920-18E4-693158494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346B447-C84C-C135-3E81-DB36C9112921}"/>
              </a:ext>
            </a:extLst>
          </p:cNvPr>
          <p:cNvSpPr txBox="1"/>
          <p:nvPr/>
        </p:nvSpPr>
        <p:spPr>
          <a:xfrm>
            <a:off x="4134090" y="6057804"/>
            <a:ext cx="392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파킨슨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병 환자 발 압력 데이터</a:t>
            </a: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918756F1-50A1-E531-4221-CA4F71718D27}"/>
              </a:ext>
            </a:extLst>
          </p:cNvPr>
          <p:cNvSpPr/>
          <p:nvPr/>
        </p:nvSpPr>
        <p:spPr>
          <a:xfrm>
            <a:off x="6266576" y="4300381"/>
            <a:ext cx="1390113" cy="1468074"/>
          </a:xfrm>
          <a:prstGeom prst="fram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A0D833E-0A12-BA3B-226B-E01717E1AC48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B1CD5B-C2FC-373D-81BB-B975A39E7D01}"/>
              </a:ext>
            </a:extLst>
          </p:cNvPr>
          <p:cNvSpPr txBox="1"/>
          <p:nvPr/>
        </p:nvSpPr>
        <p:spPr>
          <a:xfrm>
            <a:off x="745980" y="120874"/>
            <a:ext cx="7899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Data EDA </a:t>
            </a:r>
            <a:r>
              <a:rPr lang="ko-KR" altLang="en-US" sz="28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및 </a:t>
            </a:r>
            <a:r>
              <a:rPr lang="en-US" altLang="ko-KR" sz="28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Preprocessing (3)</a:t>
            </a:r>
            <a:endParaRPr lang="ko-KR" altLang="en-US" sz="2800" b="1" spc="600" dirty="0">
              <a:latin typeface="Georgia" panose="02040502050405020303" pitchFamily="18" charset="0"/>
              <a:ea typeface="Noto Sans KR" panose="020B0200000000000000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B32163F-C803-8070-4C93-E197C2F9FBF9}"/>
              </a:ext>
            </a:extLst>
          </p:cNvPr>
          <p:cNvSpPr/>
          <p:nvPr/>
        </p:nvSpPr>
        <p:spPr>
          <a:xfrm>
            <a:off x="1699259" y="1030515"/>
            <a:ext cx="8930640" cy="6264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rgbClr val="FF0000"/>
                </a:solidFill>
              </a:rPr>
              <a:t>파킨슨</a:t>
            </a:r>
            <a:r>
              <a:rPr lang="ko-KR" altLang="en-US" b="1" dirty="0">
                <a:solidFill>
                  <a:srgbClr val="FF0000"/>
                </a:solidFill>
              </a:rPr>
              <a:t> 병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데이터에서 좌우 불균형이 </a:t>
            </a:r>
            <a:r>
              <a:rPr lang="en-US" altLang="ko-KR" b="1" dirty="0">
                <a:solidFill>
                  <a:srgbClr val="FF0000"/>
                </a:solidFill>
              </a:rPr>
              <a:t>10</a:t>
            </a:r>
            <a:r>
              <a:rPr lang="ko-KR" altLang="en-US" b="1" dirty="0">
                <a:solidFill>
                  <a:srgbClr val="FF0000"/>
                </a:solidFill>
              </a:rPr>
              <a:t>프로 미만으로 발생하는 노이즈 데이터 식별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8AA3444-5E46-5A11-AE66-647383D67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460" y="2154976"/>
            <a:ext cx="5679440" cy="3589515"/>
          </a:xfrm>
          <a:prstGeom prst="rect">
            <a:avLst/>
          </a:prstGeom>
        </p:spPr>
      </p:pic>
      <p:sp>
        <p:nvSpPr>
          <p:cNvPr id="14" name="액자 13">
            <a:extLst>
              <a:ext uri="{FF2B5EF4-FFF2-40B4-BE49-F238E27FC236}">
                <a16:creationId xmlns:a16="http://schemas.microsoft.com/office/drawing/2014/main" id="{9ED8808A-5AF6-67A3-C9F5-2D22E2417D1F}"/>
              </a:ext>
            </a:extLst>
          </p:cNvPr>
          <p:cNvSpPr/>
          <p:nvPr/>
        </p:nvSpPr>
        <p:spPr>
          <a:xfrm>
            <a:off x="3580130" y="2508263"/>
            <a:ext cx="5031739" cy="1653190"/>
          </a:xfrm>
          <a:prstGeom prst="frame">
            <a:avLst>
              <a:gd name="adj1" fmla="val 35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358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0A92C-362B-52BA-8DBA-0E4CA7636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8DD52D7-D770-6EC2-0537-01DC511B5EBB}"/>
              </a:ext>
            </a:extLst>
          </p:cNvPr>
          <p:cNvSpPr txBox="1"/>
          <p:nvPr/>
        </p:nvSpPr>
        <p:spPr>
          <a:xfrm>
            <a:off x="1140673" y="6053766"/>
            <a:ext cx="392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파킨슨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병 환자 발 압력 데이터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9E49A2-7B4E-B0A5-1E7F-6475CFA0D6BB}"/>
              </a:ext>
            </a:extLst>
          </p:cNvPr>
          <p:cNvSpPr txBox="1"/>
          <p:nvPr/>
        </p:nvSpPr>
        <p:spPr>
          <a:xfrm>
            <a:off x="7667868" y="6049077"/>
            <a:ext cx="392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노이즈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파킨슨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병 환자 발 압력 데이터</a:t>
            </a: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E632EEFB-2112-DF32-06EB-ABF6B170A6F6}"/>
              </a:ext>
            </a:extLst>
          </p:cNvPr>
          <p:cNvSpPr/>
          <p:nvPr/>
        </p:nvSpPr>
        <p:spPr>
          <a:xfrm>
            <a:off x="3674378" y="4152550"/>
            <a:ext cx="1390113" cy="1468074"/>
          </a:xfrm>
          <a:prstGeom prst="fram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1892AE-5C26-B64D-0709-84772EFECBCD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0B82A5-2FE9-54F9-1A23-474BB504006F}"/>
              </a:ext>
            </a:extLst>
          </p:cNvPr>
          <p:cNvSpPr txBox="1"/>
          <p:nvPr/>
        </p:nvSpPr>
        <p:spPr>
          <a:xfrm>
            <a:off x="745980" y="120874"/>
            <a:ext cx="7899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Data EDA </a:t>
            </a:r>
            <a:r>
              <a:rPr lang="ko-KR" altLang="en-US" sz="28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및 </a:t>
            </a:r>
            <a:r>
              <a:rPr lang="en-US" altLang="ko-KR" sz="28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Preprocessing (3)</a:t>
            </a:r>
            <a:endParaRPr lang="ko-KR" altLang="en-US" sz="2800" b="1" spc="600" dirty="0">
              <a:latin typeface="Georgia" panose="02040502050405020303" pitchFamily="18" charset="0"/>
              <a:ea typeface="Noto Sans KR" panose="020B0200000000000000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877FC25-A7DB-1314-2B57-4BCB1516E9C9}"/>
              </a:ext>
            </a:extLst>
          </p:cNvPr>
          <p:cNvSpPr/>
          <p:nvPr/>
        </p:nvSpPr>
        <p:spPr>
          <a:xfrm>
            <a:off x="1699259" y="1030515"/>
            <a:ext cx="8930640" cy="6264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rgbClr val="FF0000"/>
                </a:solidFill>
              </a:rPr>
              <a:t>파킨슨</a:t>
            </a:r>
            <a:r>
              <a:rPr lang="ko-KR" altLang="en-US" b="1" dirty="0">
                <a:solidFill>
                  <a:srgbClr val="FF0000"/>
                </a:solidFill>
              </a:rPr>
              <a:t> 병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데이터에서 좌우 불균형이 </a:t>
            </a:r>
            <a:r>
              <a:rPr lang="en-US" altLang="ko-KR" b="1" dirty="0">
                <a:solidFill>
                  <a:srgbClr val="FF0000"/>
                </a:solidFill>
              </a:rPr>
              <a:t>10</a:t>
            </a:r>
            <a:r>
              <a:rPr lang="ko-KR" altLang="en-US" b="1" dirty="0">
                <a:solidFill>
                  <a:srgbClr val="FF0000"/>
                </a:solidFill>
              </a:rPr>
              <a:t>프로 미만으로 발생하는 노이즈 데이터 식별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0660C46-FD23-FB06-6AD8-8EBE1009C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65" y="2090139"/>
            <a:ext cx="5679440" cy="3589515"/>
          </a:xfrm>
          <a:prstGeom prst="rect">
            <a:avLst/>
          </a:prstGeom>
        </p:spPr>
      </p:pic>
      <p:sp>
        <p:nvSpPr>
          <p:cNvPr id="14" name="액자 13">
            <a:extLst>
              <a:ext uri="{FF2B5EF4-FFF2-40B4-BE49-F238E27FC236}">
                <a16:creationId xmlns:a16="http://schemas.microsoft.com/office/drawing/2014/main" id="{B3A0BA84-F325-B042-D46A-C5D484C38E87}"/>
              </a:ext>
            </a:extLst>
          </p:cNvPr>
          <p:cNvSpPr/>
          <p:nvPr/>
        </p:nvSpPr>
        <p:spPr>
          <a:xfrm>
            <a:off x="586712" y="2568110"/>
            <a:ext cx="5031739" cy="1653190"/>
          </a:xfrm>
          <a:prstGeom prst="frame">
            <a:avLst>
              <a:gd name="adj1" fmla="val 35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0940ADA-7DF4-8ABD-A334-B30948C0C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348" y="2090139"/>
            <a:ext cx="5881556" cy="3782293"/>
          </a:xfrm>
          <a:prstGeom prst="rect">
            <a:avLst/>
          </a:prstGeom>
        </p:spPr>
      </p:pic>
      <p:sp>
        <p:nvSpPr>
          <p:cNvPr id="16" name="액자 15">
            <a:extLst>
              <a:ext uri="{FF2B5EF4-FFF2-40B4-BE49-F238E27FC236}">
                <a16:creationId xmlns:a16="http://schemas.microsoft.com/office/drawing/2014/main" id="{92DB99F8-7380-38DA-DB17-AC318E7C8F6F}"/>
              </a:ext>
            </a:extLst>
          </p:cNvPr>
          <p:cNvSpPr/>
          <p:nvPr/>
        </p:nvSpPr>
        <p:spPr>
          <a:xfrm>
            <a:off x="6705867" y="2451450"/>
            <a:ext cx="5130533" cy="1653190"/>
          </a:xfrm>
          <a:prstGeom prst="frame">
            <a:avLst>
              <a:gd name="adj1" fmla="val 35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B4F6053-770B-57A2-8F65-BDCA2C6893F0}"/>
              </a:ext>
            </a:extLst>
          </p:cNvPr>
          <p:cNvSpPr/>
          <p:nvPr/>
        </p:nvSpPr>
        <p:spPr>
          <a:xfrm>
            <a:off x="4660827" y="5908123"/>
            <a:ext cx="3007041" cy="8845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노이즈 데이터 삭제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920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 animBg="1"/>
      <p:bldP spid="16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553F7-510C-D873-ADF8-5A3ADF27F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07B709B-ED68-6919-FCC4-24DD82A5A04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"/>
            <a:ext cx="12192000" cy="68567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848C2F-25BD-D8DB-BD58-29BAE3BA0D11}"/>
              </a:ext>
            </a:extLst>
          </p:cNvPr>
          <p:cNvSpPr txBox="1"/>
          <p:nvPr/>
        </p:nvSpPr>
        <p:spPr>
          <a:xfrm>
            <a:off x="386616" y="2275645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DFA676-600A-5FA6-54DD-896FCC6C5574}"/>
              </a:ext>
            </a:extLst>
          </p:cNvPr>
          <p:cNvSpPr txBox="1"/>
          <p:nvPr/>
        </p:nvSpPr>
        <p:spPr>
          <a:xfrm>
            <a:off x="386616" y="3117092"/>
            <a:ext cx="116798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</a:rPr>
              <a:t>  어떤  모델을              사용하는 게 좋을까</a:t>
            </a:r>
            <a:r>
              <a:rPr lang="en-US" altLang="ko-KR" sz="4800" b="1" dirty="0">
                <a:solidFill>
                  <a:schemeClr val="bg1"/>
                </a:solidFill>
              </a:rPr>
              <a:t>?</a:t>
            </a:r>
            <a:r>
              <a:rPr lang="ko-KR" altLang="en-US" sz="4800" b="1" dirty="0">
                <a:solidFill>
                  <a:schemeClr val="bg1"/>
                </a:solidFill>
              </a:rPr>
              <a:t>   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DA8377D-1BC9-A8A2-43DA-79CD7CCCD037}"/>
              </a:ext>
            </a:extLst>
          </p:cNvPr>
          <p:cNvCxnSpPr>
            <a:cxnSpLocks/>
          </p:cNvCxnSpPr>
          <p:nvPr/>
        </p:nvCxnSpPr>
        <p:spPr>
          <a:xfrm>
            <a:off x="4293796" y="3492835"/>
            <a:ext cx="1459304" cy="0"/>
          </a:xfrm>
          <a:prstGeom prst="line">
            <a:avLst/>
          </a:prstGeom>
          <a:ln w="177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14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7543D8-D0A9-FFD1-1848-9846F084B8CE}"/>
              </a:ext>
            </a:extLst>
          </p:cNvPr>
          <p:cNvSpPr txBox="1"/>
          <p:nvPr/>
        </p:nvSpPr>
        <p:spPr>
          <a:xfrm>
            <a:off x="962025" y="1718861"/>
            <a:ext cx="8829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어떻게 하면 시간의 연속성을 갖는 데이터를 잘 학습할 것인가</a:t>
            </a:r>
            <a:r>
              <a:rPr lang="en-US" altLang="ko-KR" sz="2400" b="1" dirty="0"/>
              <a:t>?</a:t>
            </a:r>
            <a:endParaRPr lang="ko-KR" alt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43DB9C-DE6E-51BE-FAA2-252599B9168B}"/>
              </a:ext>
            </a:extLst>
          </p:cNvPr>
          <p:cNvSpPr txBox="1"/>
          <p:nvPr/>
        </p:nvSpPr>
        <p:spPr>
          <a:xfrm>
            <a:off x="1291906" y="2354880"/>
            <a:ext cx="10719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Inductive bise : </a:t>
            </a:r>
            <a:r>
              <a:rPr lang="ko-KR" altLang="en-US" sz="2000" dirty="0"/>
              <a:t>적절한 </a:t>
            </a:r>
            <a:r>
              <a:rPr lang="en-US" altLang="ko-KR" sz="2000" dirty="0"/>
              <a:t>inductive bias</a:t>
            </a:r>
            <a:r>
              <a:rPr lang="ko-KR" altLang="en-US" sz="2000" dirty="0"/>
              <a:t>는 </a:t>
            </a:r>
            <a:r>
              <a:rPr lang="ko-KR" altLang="en-US" sz="2000" b="1" dirty="0"/>
              <a:t>모델이 새로운 데이터</a:t>
            </a:r>
            <a:r>
              <a:rPr lang="ko-KR" altLang="en-US" sz="2000" dirty="0"/>
              <a:t>에 대해 잘 </a:t>
            </a:r>
            <a:r>
              <a:rPr lang="ko-KR" altLang="en-US" sz="2000" b="1" dirty="0"/>
              <a:t>일반화</a:t>
            </a:r>
            <a:r>
              <a:rPr lang="ko-KR" altLang="en-US" sz="2000" dirty="0"/>
              <a:t>하도록 </a:t>
            </a:r>
            <a:r>
              <a:rPr lang="ko-KR" altLang="en-US" sz="2000" dirty="0" err="1"/>
              <a:t>도와줌</a:t>
            </a:r>
            <a:endParaRPr lang="ko-KR" altLang="en-US" sz="20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9927A57-5FFE-028A-69E7-01EA389990C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1283" y="3219450"/>
            <a:ext cx="9970592" cy="1809750"/>
          </a:xfrm>
          <a:prstGeom prst="rect">
            <a:avLst/>
          </a:prstGeom>
        </p:spPr>
      </p:pic>
      <p:sp>
        <p:nvSpPr>
          <p:cNvPr id="13" name="액자 12">
            <a:extLst>
              <a:ext uri="{FF2B5EF4-FFF2-40B4-BE49-F238E27FC236}">
                <a16:creationId xmlns:a16="http://schemas.microsoft.com/office/drawing/2014/main" id="{65D1C7AB-B5A9-DD6D-35CF-1E4EADFC7FF5}"/>
              </a:ext>
            </a:extLst>
          </p:cNvPr>
          <p:cNvSpPr/>
          <p:nvPr/>
        </p:nvSpPr>
        <p:spPr>
          <a:xfrm>
            <a:off x="1604865" y="4216669"/>
            <a:ext cx="8966719" cy="548278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6214B9-1B8B-36D5-EF8F-5874B1A3DE4E}"/>
              </a:ext>
            </a:extLst>
          </p:cNvPr>
          <p:cNvSpPr txBox="1"/>
          <p:nvPr/>
        </p:nvSpPr>
        <p:spPr>
          <a:xfrm>
            <a:off x="1221282" y="5753100"/>
            <a:ext cx="10410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RNN </a:t>
            </a:r>
            <a:r>
              <a:rPr lang="ko-KR" altLang="en-US" sz="2000" b="1" dirty="0">
                <a:solidFill>
                  <a:schemeClr val="accent1"/>
                </a:solidFill>
              </a:rPr>
              <a:t>모델은  연속적인</a:t>
            </a:r>
            <a:r>
              <a:rPr lang="en-US" altLang="ko-KR" sz="2000" b="1" dirty="0">
                <a:solidFill>
                  <a:schemeClr val="accent1"/>
                </a:solidFill>
              </a:rPr>
              <a:t>(</a:t>
            </a:r>
            <a:r>
              <a:rPr lang="ko-KR" altLang="en-US" sz="2000" b="1" dirty="0">
                <a:solidFill>
                  <a:schemeClr val="accent1"/>
                </a:solidFill>
              </a:rPr>
              <a:t>시계열</a:t>
            </a:r>
            <a:r>
              <a:rPr lang="en-US" altLang="ko-KR" sz="2000" b="1" dirty="0">
                <a:solidFill>
                  <a:schemeClr val="accent1"/>
                </a:solidFill>
              </a:rPr>
              <a:t>) </a:t>
            </a:r>
            <a:r>
              <a:rPr lang="ko-KR" altLang="en-US" sz="2000" b="1" dirty="0">
                <a:solidFill>
                  <a:schemeClr val="accent1"/>
                </a:solidFill>
              </a:rPr>
              <a:t>데이터에 대해 일반화 성능</a:t>
            </a:r>
            <a:r>
              <a:rPr lang="en-US" altLang="ko-KR" sz="2000" b="1" dirty="0">
                <a:solidFill>
                  <a:schemeClr val="accent1"/>
                </a:solidFill>
              </a:rPr>
              <a:t>(</a:t>
            </a:r>
            <a:r>
              <a:rPr lang="ko-KR" altLang="en-US" sz="2000" b="1" dirty="0">
                <a:solidFill>
                  <a:schemeClr val="accent1"/>
                </a:solidFill>
              </a:rPr>
              <a:t>범용성</a:t>
            </a:r>
            <a:r>
              <a:rPr lang="en-US" altLang="ko-KR" sz="2000" b="1" dirty="0">
                <a:solidFill>
                  <a:schemeClr val="accent1"/>
                </a:solidFill>
              </a:rPr>
              <a:t>)</a:t>
            </a:r>
            <a:r>
              <a:rPr lang="ko-KR" altLang="en-US" sz="2000" b="1" dirty="0">
                <a:solidFill>
                  <a:schemeClr val="accent1"/>
                </a:solidFill>
              </a:rPr>
              <a:t>이 뛰어나다는 것을 확인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BC5AFCF-223A-F9CC-59A6-792D65E8A07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086692-2484-0C40-C0D5-59FF7995DE3B}"/>
              </a:ext>
            </a:extLst>
          </p:cNvPr>
          <p:cNvSpPr txBox="1"/>
          <p:nvPr/>
        </p:nvSpPr>
        <p:spPr>
          <a:xfrm>
            <a:off x="745980" y="120874"/>
            <a:ext cx="3903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Train</a:t>
            </a:r>
            <a:r>
              <a:rPr lang="ko-KR" altLang="en-US" sz="28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 </a:t>
            </a:r>
            <a:r>
              <a:rPr lang="en-US" altLang="ko-KR" sz="28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Strategy</a:t>
            </a:r>
            <a:endParaRPr lang="ko-KR" altLang="en-US" sz="2800" b="1" spc="600" dirty="0">
              <a:latin typeface="Georgia" panose="02040502050405020303" pitchFamily="18" charset="0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63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2F1EB4E-1E5D-F3AF-7B34-29D34AD4B6F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"/>
            <a:ext cx="12192000" cy="68567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769581-5358-47C3-0881-0C98EEBAEEB3}"/>
              </a:ext>
            </a:extLst>
          </p:cNvPr>
          <p:cNvSpPr txBox="1"/>
          <p:nvPr/>
        </p:nvSpPr>
        <p:spPr>
          <a:xfrm>
            <a:off x="1026696" y="2261937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EE68C-59D0-20C2-C389-8BB3DD12D894}"/>
              </a:ext>
            </a:extLst>
          </p:cNvPr>
          <p:cNvSpPr txBox="1"/>
          <p:nvPr/>
        </p:nvSpPr>
        <p:spPr>
          <a:xfrm>
            <a:off x="1026696" y="3101852"/>
            <a:ext cx="104294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>
                <a:solidFill>
                  <a:schemeClr val="bg1"/>
                </a:solidFill>
              </a:rPr>
              <a:t>왜                           필요할까</a:t>
            </a:r>
            <a:r>
              <a:rPr lang="en-US" altLang="ko-KR" sz="7200" b="1" dirty="0">
                <a:solidFill>
                  <a:schemeClr val="bg1"/>
                </a:solidFill>
              </a:rPr>
              <a:t>?</a:t>
            </a:r>
            <a:endParaRPr lang="ko-KR" altLang="en-US" sz="7200" b="1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1E62CC5-18E8-2F15-1D98-5493A15CF04E}"/>
              </a:ext>
            </a:extLst>
          </p:cNvPr>
          <p:cNvCxnSpPr/>
          <p:nvPr/>
        </p:nvCxnSpPr>
        <p:spPr>
          <a:xfrm>
            <a:off x="2229852" y="3673641"/>
            <a:ext cx="5040000" cy="0"/>
          </a:xfrm>
          <a:prstGeom prst="line">
            <a:avLst/>
          </a:prstGeom>
          <a:ln w="177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1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54DAF-F453-DDFB-87E1-43A51E38F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EBEE4D6-1270-A3E5-7C0C-F8452161BBFE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763215-577F-DC8C-20BE-F277D531F420}"/>
              </a:ext>
            </a:extLst>
          </p:cNvPr>
          <p:cNvSpPr txBox="1"/>
          <p:nvPr/>
        </p:nvSpPr>
        <p:spPr>
          <a:xfrm>
            <a:off x="745980" y="120874"/>
            <a:ext cx="3903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Train</a:t>
            </a:r>
            <a:r>
              <a:rPr lang="ko-KR" altLang="en-US" sz="28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 </a:t>
            </a:r>
            <a:r>
              <a:rPr lang="en-US" altLang="ko-KR" sz="28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Strategy</a:t>
            </a:r>
            <a:endParaRPr lang="ko-KR" altLang="en-US" sz="2800" b="1" spc="600" dirty="0">
              <a:latin typeface="Georgia" panose="02040502050405020303" pitchFamily="18" charset="0"/>
              <a:ea typeface="Noto Sans KR" panose="020B02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7CFE5F-A32E-0393-D669-B118E5AEECE6}"/>
              </a:ext>
            </a:extLst>
          </p:cNvPr>
          <p:cNvSpPr txBox="1"/>
          <p:nvPr/>
        </p:nvSpPr>
        <p:spPr>
          <a:xfrm>
            <a:off x="1176570" y="5370618"/>
            <a:ext cx="3806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경량화 모델</a:t>
            </a:r>
            <a:r>
              <a:rPr lang="en-US" altLang="ko-KR" b="1" dirty="0"/>
              <a:t>(</a:t>
            </a:r>
            <a:r>
              <a:rPr lang="ko-KR" altLang="en-US" b="1" dirty="0"/>
              <a:t>모델 파라미터 수     </a:t>
            </a:r>
            <a:r>
              <a:rPr lang="en-US" altLang="ko-KR" b="1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F599FD-5C37-F6F6-F732-E58B37C6853A}"/>
              </a:ext>
            </a:extLst>
          </p:cNvPr>
          <p:cNvSpPr txBox="1"/>
          <p:nvPr/>
        </p:nvSpPr>
        <p:spPr>
          <a:xfrm>
            <a:off x="8385509" y="5406778"/>
            <a:ext cx="3806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메모리 효율성  </a:t>
            </a:r>
            <a:endParaRPr lang="en-US" altLang="ko-KR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68AC3D-55A9-14E7-9157-6231EF6FFDB8}"/>
              </a:ext>
            </a:extLst>
          </p:cNvPr>
          <p:cNvSpPr txBox="1"/>
          <p:nvPr/>
        </p:nvSpPr>
        <p:spPr>
          <a:xfrm>
            <a:off x="931178" y="1082180"/>
            <a:ext cx="2558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모델 선택 기준</a:t>
            </a: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C4CB371B-17CE-EA91-DF0D-0567AA2B068B}"/>
              </a:ext>
            </a:extLst>
          </p:cNvPr>
          <p:cNvSpPr/>
          <p:nvPr/>
        </p:nvSpPr>
        <p:spPr>
          <a:xfrm>
            <a:off x="4253218" y="5413503"/>
            <a:ext cx="159391" cy="28356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A4831FDA-1F26-45F1-F2D9-7580DA8B73E5}"/>
              </a:ext>
            </a:extLst>
          </p:cNvPr>
          <p:cNvSpPr/>
          <p:nvPr/>
        </p:nvSpPr>
        <p:spPr>
          <a:xfrm rot="10800000">
            <a:off x="9952139" y="5410430"/>
            <a:ext cx="159391" cy="28356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0EA049A-3D79-A803-FA15-50CC657C5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80" y="1703279"/>
            <a:ext cx="2438051" cy="341557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DD5BB07-01CC-93FD-D4FF-26D91B1BDF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259"/>
          <a:stretch/>
        </p:blipFill>
        <p:spPr>
          <a:xfrm>
            <a:off x="3584211" y="1954635"/>
            <a:ext cx="2130804" cy="316421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FD7390E-F802-393E-1AA7-4183D1230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8039" y="2267773"/>
            <a:ext cx="4915326" cy="275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0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7018C-F8AE-5163-F3BC-C69637D7F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BB62AF1-53EC-E221-9E74-D89EBECB7B61}"/>
              </a:ext>
            </a:extLst>
          </p:cNvPr>
          <p:cNvGraphicFramePr>
            <a:graphicFrameLocks noGrp="1"/>
          </p:cNvGraphicFramePr>
          <p:nvPr/>
        </p:nvGraphicFramePr>
        <p:xfrm>
          <a:off x="502627" y="1725181"/>
          <a:ext cx="11186746" cy="352514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30100">
                  <a:extLst>
                    <a:ext uri="{9D8B030D-6E8A-4147-A177-3AD203B41FA5}">
                      <a16:colId xmlns:a16="http://schemas.microsoft.com/office/drawing/2014/main" val="2406969090"/>
                    </a:ext>
                  </a:extLst>
                </a:gridCol>
                <a:gridCol w="1174709">
                  <a:extLst>
                    <a:ext uri="{9D8B030D-6E8A-4147-A177-3AD203B41FA5}">
                      <a16:colId xmlns:a16="http://schemas.microsoft.com/office/drawing/2014/main" val="77205319"/>
                    </a:ext>
                  </a:extLst>
                </a:gridCol>
                <a:gridCol w="1289936">
                  <a:extLst>
                    <a:ext uri="{9D8B030D-6E8A-4147-A177-3AD203B41FA5}">
                      <a16:colId xmlns:a16="http://schemas.microsoft.com/office/drawing/2014/main" val="2172109808"/>
                    </a:ext>
                  </a:extLst>
                </a:gridCol>
                <a:gridCol w="1281734">
                  <a:extLst>
                    <a:ext uri="{9D8B030D-6E8A-4147-A177-3AD203B41FA5}">
                      <a16:colId xmlns:a16="http://schemas.microsoft.com/office/drawing/2014/main" val="1275583260"/>
                    </a:ext>
                  </a:extLst>
                </a:gridCol>
                <a:gridCol w="1281734">
                  <a:extLst>
                    <a:ext uri="{9D8B030D-6E8A-4147-A177-3AD203B41FA5}">
                      <a16:colId xmlns:a16="http://schemas.microsoft.com/office/drawing/2014/main" val="1780110611"/>
                    </a:ext>
                  </a:extLst>
                </a:gridCol>
                <a:gridCol w="1281734">
                  <a:extLst>
                    <a:ext uri="{9D8B030D-6E8A-4147-A177-3AD203B41FA5}">
                      <a16:colId xmlns:a16="http://schemas.microsoft.com/office/drawing/2014/main" val="177167345"/>
                    </a:ext>
                  </a:extLst>
                </a:gridCol>
                <a:gridCol w="1281734">
                  <a:extLst>
                    <a:ext uri="{9D8B030D-6E8A-4147-A177-3AD203B41FA5}">
                      <a16:colId xmlns:a16="http://schemas.microsoft.com/office/drawing/2014/main" val="2735010256"/>
                    </a:ext>
                  </a:extLst>
                </a:gridCol>
                <a:gridCol w="2165065">
                  <a:extLst>
                    <a:ext uri="{9D8B030D-6E8A-4147-A177-3AD203B41FA5}">
                      <a16:colId xmlns:a16="http://schemas.microsoft.com/office/drawing/2014/main" val="3548556177"/>
                    </a:ext>
                  </a:extLst>
                </a:gridCol>
              </a:tblGrid>
              <a:tr h="1027616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1600" b="1" kern="0" spc="0" dirty="0" err="1">
                          <a:solidFill>
                            <a:schemeClr val="bg1"/>
                          </a:solidFill>
                          <a:effectLst/>
                        </a:rPr>
                        <a:t>recall_a</a:t>
                      </a:r>
                      <a:endParaRPr lang="en-US" sz="1600" b="1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1600" b="1" kern="0" spc="0" dirty="0" err="1">
                          <a:solidFill>
                            <a:schemeClr val="bg1"/>
                          </a:solidFill>
                          <a:effectLst/>
                        </a:rPr>
                        <a:t>recall_f</a:t>
                      </a:r>
                      <a:endParaRPr lang="en-US" sz="1600" b="1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1600" b="1" kern="0" spc="0" dirty="0" err="1">
                          <a:solidFill>
                            <a:schemeClr val="bg1"/>
                          </a:solidFill>
                          <a:effectLst/>
                        </a:rPr>
                        <a:t>precision_a</a:t>
                      </a:r>
                      <a:endParaRPr lang="en-US" sz="1600" b="1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1600" b="1" kern="0" spc="0" dirty="0" err="1">
                          <a:solidFill>
                            <a:schemeClr val="bg1"/>
                          </a:solidFill>
                          <a:effectLst/>
                        </a:rPr>
                        <a:t>precision_f</a:t>
                      </a:r>
                      <a:endParaRPr lang="en-US" sz="1600" b="1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1600" b="1" kern="0" spc="0" dirty="0">
                          <a:solidFill>
                            <a:schemeClr val="bg1"/>
                          </a:solidFill>
                          <a:effectLst/>
                        </a:rPr>
                        <a:t>F1-score_a</a:t>
                      </a:r>
                      <a:endParaRPr lang="en-US" sz="1600" b="1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1600" b="1" kern="0" spc="0" dirty="0">
                          <a:solidFill>
                            <a:schemeClr val="bg1"/>
                          </a:solidFill>
                          <a:effectLst/>
                        </a:rPr>
                        <a:t>F1-score_f</a:t>
                      </a:r>
                      <a:endParaRPr lang="en-US" sz="1600" b="1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ko-KR" altLang="en-US" sz="1600" b="1" kern="0" spc="0" dirty="0">
                          <a:solidFill>
                            <a:schemeClr val="bg1"/>
                          </a:solidFill>
                          <a:effectLst/>
                        </a:rPr>
                        <a:t>모델 파라미터</a:t>
                      </a:r>
                      <a:r>
                        <a:rPr lang="en-US" altLang="ko-KR" sz="1600" b="1" kern="0" spc="0" dirty="0">
                          <a:solidFill>
                            <a:schemeClr val="bg1"/>
                          </a:solidFill>
                          <a:effectLst/>
                        </a:rPr>
                        <a:t>_a /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ko-KR" altLang="en-US" sz="1600" b="1" kern="0" spc="0" dirty="0">
                          <a:solidFill>
                            <a:schemeClr val="bg1"/>
                          </a:solidFill>
                          <a:effectLst/>
                        </a:rPr>
                        <a:t>모델 파라미터</a:t>
                      </a:r>
                      <a:r>
                        <a:rPr lang="en-US" altLang="ko-KR" sz="1600" b="1" kern="0" spc="0" dirty="0">
                          <a:solidFill>
                            <a:schemeClr val="bg1"/>
                          </a:solidFill>
                          <a:effectLst/>
                        </a:rPr>
                        <a:t>_f</a:t>
                      </a:r>
                      <a:endParaRPr lang="ko-KR" altLang="en-US" sz="1600" b="1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844140891"/>
                  </a:ext>
                </a:extLst>
              </a:tr>
              <a:tr h="58526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LSTM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0.7174 / 0.6992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0.7641 / 0.8126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0.6910 / 0.7808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0.7520 / 0.8075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</a:rPr>
                        <a:t>0.6670 / 0.5877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0.7510 / 0.8058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altLang="ko-KR" sz="1100" b="0" kern="0" spc="0" dirty="0">
                          <a:solidFill>
                            <a:srgbClr val="FF0000"/>
                          </a:solidFill>
                          <a:effectLst/>
                        </a:rPr>
                        <a:t>    </a:t>
                      </a:r>
                      <a:r>
                        <a:rPr lang="en-US" altLang="ko-KR" sz="1100" b="0" kern="0" spc="0" dirty="0">
                          <a:solidFill>
                            <a:schemeClr val="tx1"/>
                          </a:solidFill>
                          <a:effectLst/>
                        </a:rPr>
                        <a:t>225154 </a:t>
                      </a:r>
                      <a:r>
                        <a:rPr lang="ko-KR" altLang="en-US" sz="1100" b="0" kern="0" spc="0" dirty="0">
                          <a:solidFill>
                            <a:schemeClr val="tx1"/>
                          </a:solidFill>
                          <a:effectLst/>
                        </a:rPr>
                        <a:t>개</a:t>
                      </a:r>
                      <a:r>
                        <a:rPr lang="en-US" altLang="ko-KR" sz="1100" b="0" kern="0" spc="0" dirty="0">
                          <a:solidFill>
                            <a:schemeClr val="tx1"/>
                          </a:solidFill>
                          <a:effectLst/>
                        </a:rPr>
                        <a:t>  /   216450</a:t>
                      </a:r>
                      <a:r>
                        <a:rPr lang="ko-KR" altLang="en-US" sz="1100" b="0" kern="0" spc="0" dirty="0">
                          <a:solidFill>
                            <a:schemeClr val="tx1"/>
                          </a:solidFill>
                          <a:effectLst/>
                        </a:rPr>
                        <a:t>개</a:t>
                      </a:r>
                      <a:endParaRPr lang="en-US" altLang="ko-KR" sz="1100" b="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005602236"/>
                  </a:ext>
                </a:extLst>
              </a:tr>
              <a:tr h="49706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GRU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0.8793 / 0.9286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0.8240 / 0.8965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0.8774 / 0.9306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</a:rPr>
                        <a:t>0.8195 / 0.8999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</a:rPr>
                        <a:t>0.8774 / 0.9268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0.8163 / 0.8924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altLang="ko-KR" sz="1100" b="0" kern="0" spc="0" dirty="0">
                          <a:solidFill>
                            <a:schemeClr val="tx1"/>
                          </a:solidFill>
                          <a:effectLst/>
                        </a:rPr>
                        <a:t>    173058 </a:t>
                      </a:r>
                      <a:r>
                        <a:rPr lang="ko-KR" altLang="en-US" sz="1100" b="0" kern="0" spc="0" dirty="0">
                          <a:solidFill>
                            <a:schemeClr val="tx1"/>
                          </a:solidFill>
                          <a:effectLst/>
                        </a:rPr>
                        <a:t>개</a:t>
                      </a:r>
                      <a:r>
                        <a:rPr lang="en-US" altLang="ko-KR" sz="1100" b="0" kern="0" spc="0" dirty="0">
                          <a:solidFill>
                            <a:schemeClr val="tx1"/>
                          </a:solidFill>
                          <a:effectLst/>
                        </a:rPr>
                        <a:t>  /  166530 </a:t>
                      </a:r>
                      <a:r>
                        <a:rPr lang="ko-KR" altLang="en-US" sz="1100" b="0" kern="0" spc="0" dirty="0">
                          <a:solidFill>
                            <a:schemeClr val="tx1"/>
                          </a:solidFill>
                          <a:effectLst/>
                        </a:rPr>
                        <a:t>개</a:t>
                      </a:r>
                      <a:endParaRPr lang="ko-KR" altLang="en-US" sz="1100" b="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828059975"/>
                  </a:ext>
                </a:extLst>
              </a:tr>
              <a:tr h="5787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LSTM + Attention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chemeClr val="tx1"/>
                          </a:solidFill>
                          <a:effectLst/>
                        </a:rPr>
                        <a:t>0.8979 / </a:t>
                      </a:r>
                      <a:r>
                        <a:rPr lang="en-US" sz="1100" b="1" kern="0" spc="0" dirty="0">
                          <a:solidFill>
                            <a:schemeClr val="tx1"/>
                          </a:solidFill>
                          <a:effectLst/>
                        </a:rPr>
                        <a:t>0.9318</a:t>
                      </a:r>
                      <a:endParaRPr lang="en-US" sz="11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chemeClr val="tx1"/>
                          </a:solidFill>
                          <a:effectLst/>
                        </a:rPr>
                        <a:t>0.8538 / 0.9154</a:t>
                      </a:r>
                      <a:endParaRPr lang="en-US" sz="11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chemeClr val="tx1"/>
                          </a:solidFill>
                          <a:effectLst/>
                        </a:rPr>
                        <a:t>0.8971 / </a:t>
                      </a:r>
                      <a:r>
                        <a:rPr lang="en-US" sz="1100" b="1" kern="0" spc="0" dirty="0">
                          <a:solidFill>
                            <a:schemeClr val="tx1"/>
                          </a:solidFill>
                          <a:effectLst/>
                        </a:rPr>
                        <a:t>0.9351</a:t>
                      </a:r>
                      <a:endParaRPr lang="en-US" sz="11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chemeClr val="tx1"/>
                          </a:solidFill>
                          <a:effectLst/>
                        </a:rPr>
                        <a:t>0.8508 / 0.9147</a:t>
                      </a:r>
                      <a:endParaRPr lang="en-US" sz="11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chemeClr val="tx1"/>
                          </a:solidFill>
                          <a:effectLst/>
                        </a:rPr>
                        <a:t>0.8958 / </a:t>
                      </a:r>
                      <a:r>
                        <a:rPr lang="en-US" sz="1100" b="1" kern="0" spc="0" dirty="0">
                          <a:solidFill>
                            <a:schemeClr val="tx1"/>
                          </a:solidFill>
                          <a:effectLst/>
                        </a:rPr>
                        <a:t>0.9299</a:t>
                      </a:r>
                      <a:endParaRPr lang="en-US" sz="11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chemeClr val="tx1"/>
                          </a:solidFill>
                          <a:effectLst/>
                        </a:rPr>
                        <a:t>0.8502 / 0.9144</a:t>
                      </a:r>
                      <a:endParaRPr lang="en-US" sz="11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    225283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개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  /  216579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090014274"/>
                  </a:ext>
                </a:extLst>
              </a:tr>
              <a:tr h="4265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GRU + Attention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0.8992 / 0.9009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0.8632 / </a:t>
                      </a: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</a:rPr>
                        <a:t>0.9259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0.8980 / 0.9117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0.8610 / </a:t>
                      </a: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</a:rPr>
                        <a:t>0.9254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FF0000"/>
                          </a:solidFill>
                          <a:effectLst/>
                        </a:rPr>
                        <a:t>0.8976 / 0.8953</a:t>
                      </a:r>
                      <a:endParaRPr lang="en-US" sz="1100" kern="0" spc="0" dirty="0">
                        <a:solidFill>
                          <a:srgbClr val="FF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FF0000"/>
                          </a:solidFill>
                          <a:effectLst/>
                        </a:rPr>
                        <a:t>0.8592 / </a:t>
                      </a:r>
                      <a:r>
                        <a:rPr lang="en-US" sz="1100" b="1" kern="0" spc="0" dirty="0">
                          <a:solidFill>
                            <a:srgbClr val="FF0000"/>
                          </a:solidFill>
                          <a:effectLst/>
                        </a:rPr>
                        <a:t>0.9253</a:t>
                      </a:r>
                      <a:endParaRPr lang="en-US" sz="1100" kern="0" spc="0" dirty="0">
                        <a:solidFill>
                          <a:srgbClr val="FF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    173187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개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  /  166659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577055437"/>
                  </a:ext>
                </a:extLst>
              </a:tr>
              <a:tr h="4098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1100" kern="0" spc="0" dirty="0" err="1">
                          <a:solidFill>
                            <a:srgbClr val="000000"/>
                          </a:solidFill>
                          <a:effectLst/>
                        </a:rPr>
                        <a:t>LogisticRegression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0.7617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/ 0.7002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0.6943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/ 0.6927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0.7493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/ 0.6761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0.6282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/ 0.5856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0.7455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/ 0.6803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0.5762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/ 0.5748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16845268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63D9278-F3D8-B2BA-188C-D1791D515F39}"/>
              </a:ext>
            </a:extLst>
          </p:cNvPr>
          <p:cNvSpPr txBox="1"/>
          <p:nvPr/>
        </p:nvSpPr>
        <p:spPr>
          <a:xfrm>
            <a:off x="579011" y="1252557"/>
            <a:ext cx="11033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표</a:t>
            </a:r>
            <a:r>
              <a:rPr lang="en-US" altLang="ko-KR" dirty="0"/>
              <a:t>1)  RNN </a:t>
            </a:r>
            <a:r>
              <a:rPr lang="ko-KR" altLang="en-US" dirty="0"/>
              <a:t>관련 모델 실험 결과 </a:t>
            </a:r>
            <a:r>
              <a:rPr lang="en-US" altLang="ko-KR" dirty="0"/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뒤 </a:t>
            </a:r>
            <a:r>
              <a:rPr lang="en-US" altLang="ko-KR" b="1" dirty="0">
                <a:solidFill>
                  <a:srgbClr val="FF0000"/>
                </a:solidFill>
              </a:rPr>
              <a:t>all( </a:t>
            </a:r>
            <a:r>
              <a:rPr lang="ko-KR" altLang="en-US" b="1" dirty="0">
                <a:solidFill>
                  <a:srgbClr val="FF0000"/>
                </a:solidFill>
              </a:rPr>
              <a:t>모든 열 사용</a:t>
            </a:r>
            <a:r>
              <a:rPr lang="en-US" altLang="ko-KR" b="1" dirty="0">
                <a:solidFill>
                  <a:srgbClr val="FF0000"/>
                </a:solidFill>
              </a:rPr>
              <a:t>),  </a:t>
            </a:r>
            <a:r>
              <a:rPr lang="en-US" altLang="ko-KR" b="1" dirty="0" err="1">
                <a:solidFill>
                  <a:srgbClr val="FF0000"/>
                </a:solidFill>
              </a:rPr>
              <a:t>feature_selection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 특정 열 사용</a:t>
            </a:r>
            <a:r>
              <a:rPr lang="en-US" altLang="ko-KR" b="1" dirty="0">
                <a:solidFill>
                  <a:srgbClr val="FF0000"/>
                </a:solidFill>
              </a:rPr>
              <a:t>)              </a:t>
            </a:r>
            <a:r>
              <a:rPr lang="en-US" altLang="ko-KR" dirty="0"/>
              <a:t>Train /  Validation 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D016C9E-F7E8-362F-172C-9E38A42D8311}"/>
              </a:ext>
            </a:extLst>
          </p:cNvPr>
          <p:cNvCxnSpPr>
            <a:cxnSpLocks/>
          </p:cNvCxnSpPr>
          <p:nvPr/>
        </p:nvCxnSpPr>
        <p:spPr>
          <a:xfrm>
            <a:off x="500952" y="4810017"/>
            <a:ext cx="1118842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D816B6-18EB-F5B3-33B2-F597FEFD1884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83F545-2815-06C5-0E76-5218225637E9}"/>
              </a:ext>
            </a:extLst>
          </p:cNvPr>
          <p:cNvSpPr txBox="1"/>
          <p:nvPr/>
        </p:nvSpPr>
        <p:spPr>
          <a:xfrm>
            <a:off x="745980" y="120874"/>
            <a:ext cx="5229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Modeling </a:t>
            </a:r>
            <a:r>
              <a:rPr lang="ko-KR" altLang="en-US" sz="28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및 성능평가 </a:t>
            </a:r>
          </a:p>
        </p:txBody>
      </p:sp>
      <p:sp>
        <p:nvSpPr>
          <p:cNvPr id="3" name="액자 2">
            <a:extLst>
              <a:ext uri="{FF2B5EF4-FFF2-40B4-BE49-F238E27FC236}">
                <a16:creationId xmlns:a16="http://schemas.microsoft.com/office/drawing/2014/main" id="{BBD799A1-D871-132A-FE88-62A2C583FEAE}"/>
              </a:ext>
            </a:extLst>
          </p:cNvPr>
          <p:cNvSpPr/>
          <p:nvPr/>
        </p:nvSpPr>
        <p:spPr>
          <a:xfrm>
            <a:off x="1900343" y="2709645"/>
            <a:ext cx="1245529" cy="630692"/>
          </a:xfrm>
          <a:prstGeom prst="frame">
            <a:avLst>
              <a:gd name="adj1" fmla="val 990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69DD5B1D-9BEB-044E-A033-52A5B4466884}"/>
              </a:ext>
            </a:extLst>
          </p:cNvPr>
          <p:cNvSpPr/>
          <p:nvPr/>
        </p:nvSpPr>
        <p:spPr>
          <a:xfrm>
            <a:off x="9644779" y="1121877"/>
            <a:ext cx="1968210" cy="630692"/>
          </a:xfrm>
          <a:prstGeom prst="frame">
            <a:avLst>
              <a:gd name="adj1" fmla="val 990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B22C4966-B1D1-BCA3-4FFD-61BF924282EF}"/>
              </a:ext>
            </a:extLst>
          </p:cNvPr>
          <p:cNvSpPr/>
          <p:nvPr/>
        </p:nvSpPr>
        <p:spPr>
          <a:xfrm>
            <a:off x="3782273" y="1094489"/>
            <a:ext cx="5454006" cy="630692"/>
          </a:xfrm>
          <a:prstGeom prst="frame">
            <a:avLst>
              <a:gd name="adj1" fmla="val 99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2CA4EA3D-65F9-125C-BAE0-85EB14841017}"/>
              </a:ext>
            </a:extLst>
          </p:cNvPr>
          <p:cNvSpPr/>
          <p:nvPr/>
        </p:nvSpPr>
        <p:spPr>
          <a:xfrm>
            <a:off x="6978597" y="1725181"/>
            <a:ext cx="2589798" cy="984444"/>
          </a:xfrm>
          <a:prstGeom prst="frame">
            <a:avLst>
              <a:gd name="adj1" fmla="val 99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100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8" grpId="0" animBg="1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7E17F-B9C6-88A3-611B-D9468B265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EA41E5C-592E-9905-7AFC-BCF3BA4C8C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379398"/>
              </p:ext>
            </p:extLst>
          </p:nvPr>
        </p:nvGraphicFramePr>
        <p:xfrm>
          <a:off x="502627" y="1725181"/>
          <a:ext cx="11186746" cy="352514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30100">
                  <a:extLst>
                    <a:ext uri="{9D8B030D-6E8A-4147-A177-3AD203B41FA5}">
                      <a16:colId xmlns:a16="http://schemas.microsoft.com/office/drawing/2014/main" val="2406969090"/>
                    </a:ext>
                  </a:extLst>
                </a:gridCol>
                <a:gridCol w="1174709">
                  <a:extLst>
                    <a:ext uri="{9D8B030D-6E8A-4147-A177-3AD203B41FA5}">
                      <a16:colId xmlns:a16="http://schemas.microsoft.com/office/drawing/2014/main" val="77205319"/>
                    </a:ext>
                  </a:extLst>
                </a:gridCol>
                <a:gridCol w="1289936">
                  <a:extLst>
                    <a:ext uri="{9D8B030D-6E8A-4147-A177-3AD203B41FA5}">
                      <a16:colId xmlns:a16="http://schemas.microsoft.com/office/drawing/2014/main" val="2172109808"/>
                    </a:ext>
                  </a:extLst>
                </a:gridCol>
                <a:gridCol w="1281734">
                  <a:extLst>
                    <a:ext uri="{9D8B030D-6E8A-4147-A177-3AD203B41FA5}">
                      <a16:colId xmlns:a16="http://schemas.microsoft.com/office/drawing/2014/main" val="1275583260"/>
                    </a:ext>
                  </a:extLst>
                </a:gridCol>
                <a:gridCol w="1281734">
                  <a:extLst>
                    <a:ext uri="{9D8B030D-6E8A-4147-A177-3AD203B41FA5}">
                      <a16:colId xmlns:a16="http://schemas.microsoft.com/office/drawing/2014/main" val="1780110611"/>
                    </a:ext>
                  </a:extLst>
                </a:gridCol>
                <a:gridCol w="1281734">
                  <a:extLst>
                    <a:ext uri="{9D8B030D-6E8A-4147-A177-3AD203B41FA5}">
                      <a16:colId xmlns:a16="http://schemas.microsoft.com/office/drawing/2014/main" val="177167345"/>
                    </a:ext>
                  </a:extLst>
                </a:gridCol>
                <a:gridCol w="1281734">
                  <a:extLst>
                    <a:ext uri="{9D8B030D-6E8A-4147-A177-3AD203B41FA5}">
                      <a16:colId xmlns:a16="http://schemas.microsoft.com/office/drawing/2014/main" val="2735010256"/>
                    </a:ext>
                  </a:extLst>
                </a:gridCol>
                <a:gridCol w="2165065">
                  <a:extLst>
                    <a:ext uri="{9D8B030D-6E8A-4147-A177-3AD203B41FA5}">
                      <a16:colId xmlns:a16="http://schemas.microsoft.com/office/drawing/2014/main" val="3548556177"/>
                    </a:ext>
                  </a:extLst>
                </a:gridCol>
              </a:tblGrid>
              <a:tr h="1027616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1600" b="1" kern="0" spc="0" dirty="0" err="1">
                          <a:solidFill>
                            <a:schemeClr val="bg1"/>
                          </a:solidFill>
                          <a:effectLst/>
                        </a:rPr>
                        <a:t>recall_a</a:t>
                      </a:r>
                      <a:endParaRPr lang="en-US" sz="1600" b="1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1600" b="1" kern="0" spc="0" dirty="0" err="1">
                          <a:solidFill>
                            <a:schemeClr val="bg1"/>
                          </a:solidFill>
                          <a:effectLst/>
                        </a:rPr>
                        <a:t>recall_f</a:t>
                      </a:r>
                      <a:endParaRPr lang="en-US" sz="1600" b="1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1600" b="1" kern="0" spc="0" dirty="0" err="1">
                          <a:solidFill>
                            <a:schemeClr val="bg1"/>
                          </a:solidFill>
                          <a:effectLst/>
                        </a:rPr>
                        <a:t>precision_a</a:t>
                      </a:r>
                      <a:endParaRPr lang="en-US" sz="1600" b="1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1600" b="1" kern="0" spc="0" dirty="0" err="1">
                          <a:solidFill>
                            <a:schemeClr val="bg1"/>
                          </a:solidFill>
                          <a:effectLst/>
                        </a:rPr>
                        <a:t>precision_f</a:t>
                      </a:r>
                      <a:endParaRPr lang="en-US" sz="1600" b="1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1600" b="1" kern="0" spc="0" dirty="0">
                          <a:solidFill>
                            <a:schemeClr val="bg1"/>
                          </a:solidFill>
                          <a:effectLst/>
                        </a:rPr>
                        <a:t>F1-score_a</a:t>
                      </a:r>
                      <a:endParaRPr lang="en-US" sz="1600" b="1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1600" b="1" kern="0" spc="0" dirty="0">
                          <a:solidFill>
                            <a:schemeClr val="bg1"/>
                          </a:solidFill>
                          <a:effectLst/>
                        </a:rPr>
                        <a:t>F1-score_f</a:t>
                      </a:r>
                      <a:endParaRPr lang="en-US" sz="1600" b="1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ko-KR" altLang="en-US" sz="1600" b="1" kern="0" spc="0" dirty="0">
                          <a:solidFill>
                            <a:schemeClr val="bg1"/>
                          </a:solidFill>
                          <a:effectLst/>
                        </a:rPr>
                        <a:t>모델 파라미터</a:t>
                      </a:r>
                      <a:r>
                        <a:rPr lang="en-US" altLang="ko-KR" sz="1600" b="1" kern="0" spc="0" dirty="0">
                          <a:solidFill>
                            <a:schemeClr val="bg1"/>
                          </a:solidFill>
                          <a:effectLst/>
                        </a:rPr>
                        <a:t>_a /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ko-KR" altLang="en-US" sz="1600" b="1" kern="0" spc="0" dirty="0">
                          <a:solidFill>
                            <a:schemeClr val="bg1"/>
                          </a:solidFill>
                          <a:effectLst/>
                        </a:rPr>
                        <a:t>모델 파라미터</a:t>
                      </a:r>
                      <a:r>
                        <a:rPr lang="en-US" altLang="ko-KR" sz="1600" b="1" kern="0" spc="0" dirty="0">
                          <a:solidFill>
                            <a:schemeClr val="bg1"/>
                          </a:solidFill>
                          <a:effectLst/>
                        </a:rPr>
                        <a:t>_f</a:t>
                      </a:r>
                      <a:endParaRPr lang="ko-KR" altLang="en-US" sz="1600" b="1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844140891"/>
                  </a:ext>
                </a:extLst>
              </a:tr>
              <a:tr h="58526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LSTM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0.7174 / 0.6992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0.7641 / 0.8126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0.6910 / 0.7808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0.7520 / 0.8075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</a:rPr>
                        <a:t>0.6670 / 0.5877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0.7510 / 0.8058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altLang="ko-KR" sz="1100" b="0" kern="0" spc="0" dirty="0">
                          <a:solidFill>
                            <a:srgbClr val="FF0000"/>
                          </a:solidFill>
                          <a:effectLst/>
                        </a:rPr>
                        <a:t>    </a:t>
                      </a:r>
                      <a:r>
                        <a:rPr lang="en-US" altLang="ko-KR" sz="1100" b="0" kern="0" spc="0" dirty="0">
                          <a:solidFill>
                            <a:schemeClr val="tx1"/>
                          </a:solidFill>
                          <a:effectLst/>
                        </a:rPr>
                        <a:t>225154 </a:t>
                      </a:r>
                      <a:r>
                        <a:rPr lang="ko-KR" altLang="en-US" sz="1100" b="0" kern="0" spc="0" dirty="0">
                          <a:solidFill>
                            <a:schemeClr val="tx1"/>
                          </a:solidFill>
                          <a:effectLst/>
                        </a:rPr>
                        <a:t>개</a:t>
                      </a:r>
                      <a:r>
                        <a:rPr lang="en-US" altLang="ko-KR" sz="1100" b="0" kern="0" spc="0" dirty="0">
                          <a:solidFill>
                            <a:schemeClr val="tx1"/>
                          </a:solidFill>
                          <a:effectLst/>
                        </a:rPr>
                        <a:t>  /   216450</a:t>
                      </a:r>
                      <a:r>
                        <a:rPr lang="ko-KR" altLang="en-US" sz="1100" b="0" kern="0" spc="0" dirty="0">
                          <a:solidFill>
                            <a:schemeClr val="tx1"/>
                          </a:solidFill>
                          <a:effectLst/>
                        </a:rPr>
                        <a:t>개</a:t>
                      </a:r>
                      <a:endParaRPr lang="en-US" altLang="ko-KR" sz="1100" b="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005602236"/>
                  </a:ext>
                </a:extLst>
              </a:tr>
              <a:tr h="49706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GRU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0.8793 / 0.9286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0.8240 / 0.8965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0.8774 / 0.9306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</a:rPr>
                        <a:t>0.8195 / 0.8999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</a:rPr>
                        <a:t>0.8774 / 0.9268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0.8163 / 0.8924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altLang="ko-KR" sz="1100" b="0" kern="0" spc="0" dirty="0">
                          <a:solidFill>
                            <a:schemeClr val="tx1"/>
                          </a:solidFill>
                          <a:effectLst/>
                        </a:rPr>
                        <a:t>    173058 </a:t>
                      </a:r>
                      <a:r>
                        <a:rPr lang="ko-KR" altLang="en-US" sz="1100" b="0" kern="0" spc="0" dirty="0">
                          <a:solidFill>
                            <a:schemeClr val="tx1"/>
                          </a:solidFill>
                          <a:effectLst/>
                        </a:rPr>
                        <a:t>개</a:t>
                      </a:r>
                      <a:r>
                        <a:rPr lang="en-US" altLang="ko-KR" sz="1100" b="0" kern="0" spc="0" dirty="0">
                          <a:solidFill>
                            <a:schemeClr val="tx1"/>
                          </a:solidFill>
                          <a:effectLst/>
                        </a:rPr>
                        <a:t>  /  166530 </a:t>
                      </a:r>
                      <a:r>
                        <a:rPr lang="ko-KR" altLang="en-US" sz="1100" b="0" kern="0" spc="0" dirty="0">
                          <a:solidFill>
                            <a:schemeClr val="tx1"/>
                          </a:solidFill>
                          <a:effectLst/>
                        </a:rPr>
                        <a:t>개</a:t>
                      </a:r>
                      <a:endParaRPr lang="ko-KR" altLang="en-US" sz="1100" b="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828059975"/>
                  </a:ext>
                </a:extLst>
              </a:tr>
              <a:tr h="5787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LSTM + Attention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chemeClr val="tx1"/>
                          </a:solidFill>
                          <a:effectLst/>
                        </a:rPr>
                        <a:t>0.8979 / </a:t>
                      </a:r>
                      <a:r>
                        <a:rPr lang="en-US" sz="1100" b="1" kern="0" spc="0" dirty="0">
                          <a:solidFill>
                            <a:schemeClr val="tx1"/>
                          </a:solidFill>
                          <a:effectLst/>
                        </a:rPr>
                        <a:t>0.9318</a:t>
                      </a:r>
                      <a:endParaRPr lang="en-US" sz="11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chemeClr val="tx1"/>
                          </a:solidFill>
                          <a:effectLst/>
                        </a:rPr>
                        <a:t>0.8538 / 0.9154</a:t>
                      </a:r>
                      <a:endParaRPr lang="en-US" sz="11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chemeClr val="tx1"/>
                          </a:solidFill>
                          <a:effectLst/>
                        </a:rPr>
                        <a:t>0.8971 / </a:t>
                      </a:r>
                      <a:r>
                        <a:rPr lang="en-US" sz="1100" b="1" kern="0" spc="0" dirty="0">
                          <a:solidFill>
                            <a:schemeClr val="tx1"/>
                          </a:solidFill>
                          <a:effectLst/>
                        </a:rPr>
                        <a:t>0.9351</a:t>
                      </a:r>
                      <a:endParaRPr lang="en-US" sz="11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chemeClr val="tx1"/>
                          </a:solidFill>
                          <a:effectLst/>
                        </a:rPr>
                        <a:t>0.8508 / 0.9147</a:t>
                      </a:r>
                      <a:endParaRPr lang="en-US" sz="11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chemeClr val="tx1"/>
                          </a:solidFill>
                          <a:effectLst/>
                        </a:rPr>
                        <a:t>0.8958 / </a:t>
                      </a:r>
                      <a:r>
                        <a:rPr lang="en-US" sz="1100" b="1" kern="0" spc="0" dirty="0">
                          <a:solidFill>
                            <a:schemeClr val="tx1"/>
                          </a:solidFill>
                          <a:effectLst/>
                        </a:rPr>
                        <a:t>0.9299</a:t>
                      </a:r>
                      <a:endParaRPr lang="en-US" sz="11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chemeClr val="tx1"/>
                          </a:solidFill>
                          <a:effectLst/>
                        </a:rPr>
                        <a:t>0.8502 / 0.9144</a:t>
                      </a:r>
                      <a:endParaRPr lang="en-US" sz="11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    225283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개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  /  216579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090014274"/>
                  </a:ext>
                </a:extLst>
              </a:tr>
              <a:tr h="4265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GRU + Attention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0.8992 / 0.9009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0.8632 / </a:t>
                      </a: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</a:rPr>
                        <a:t>0.9259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0.8980 / 0.9117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0.8610 / </a:t>
                      </a: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</a:rPr>
                        <a:t>0.9254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FF0000"/>
                          </a:solidFill>
                          <a:effectLst/>
                        </a:rPr>
                        <a:t>0.8976 / 0.8953</a:t>
                      </a:r>
                      <a:endParaRPr lang="en-US" sz="1100" kern="0" spc="0" dirty="0">
                        <a:solidFill>
                          <a:srgbClr val="FF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FF0000"/>
                          </a:solidFill>
                          <a:effectLst/>
                        </a:rPr>
                        <a:t>0.8592 / </a:t>
                      </a:r>
                      <a:r>
                        <a:rPr lang="en-US" sz="1100" b="1" kern="0" spc="0" dirty="0">
                          <a:solidFill>
                            <a:srgbClr val="FF0000"/>
                          </a:solidFill>
                          <a:effectLst/>
                        </a:rPr>
                        <a:t>0.9253</a:t>
                      </a:r>
                      <a:endParaRPr lang="en-US" sz="1100" kern="0" spc="0" dirty="0">
                        <a:solidFill>
                          <a:srgbClr val="FF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    173187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개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  /  166659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577055437"/>
                  </a:ext>
                </a:extLst>
              </a:tr>
              <a:tr h="4098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1100" kern="0" spc="0" dirty="0" err="1">
                          <a:solidFill>
                            <a:srgbClr val="000000"/>
                          </a:solidFill>
                          <a:effectLst/>
                        </a:rPr>
                        <a:t>LogisticRegression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0.7617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/ 0.7002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0.6943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/ 0.6927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0.7493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/ 0.6761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0.6282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/ 0.5856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0.7455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/ 0.6803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0.5762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/ 0.5748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16845268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B1A2441-B370-BFB0-B8D4-17B5B001C239}"/>
              </a:ext>
            </a:extLst>
          </p:cNvPr>
          <p:cNvSpPr txBox="1"/>
          <p:nvPr/>
        </p:nvSpPr>
        <p:spPr>
          <a:xfrm>
            <a:off x="579011" y="1252557"/>
            <a:ext cx="11033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표</a:t>
            </a:r>
            <a:r>
              <a:rPr lang="en-US" altLang="ko-KR" dirty="0"/>
              <a:t>1)  RNN </a:t>
            </a:r>
            <a:r>
              <a:rPr lang="ko-KR" altLang="en-US" dirty="0"/>
              <a:t>관련 모델 실험 결과 </a:t>
            </a:r>
            <a:r>
              <a:rPr lang="en-US" altLang="ko-KR" dirty="0"/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뒤 </a:t>
            </a:r>
            <a:r>
              <a:rPr lang="en-US" altLang="ko-KR" b="1" dirty="0">
                <a:solidFill>
                  <a:srgbClr val="FF0000"/>
                </a:solidFill>
              </a:rPr>
              <a:t>all( </a:t>
            </a:r>
            <a:r>
              <a:rPr lang="ko-KR" altLang="en-US" b="1" dirty="0">
                <a:solidFill>
                  <a:srgbClr val="FF0000"/>
                </a:solidFill>
              </a:rPr>
              <a:t>모든 열 사용</a:t>
            </a:r>
            <a:r>
              <a:rPr lang="en-US" altLang="ko-KR" b="1" dirty="0">
                <a:solidFill>
                  <a:srgbClr val="FF0000"/>
                </a:solidFill>
              </a:rPr>
              <a:t>),  </a:t>
            </a:r>
            <a:r>
              <a:rPr lang="en-US" altLang="ko-KR" b="1" dirty="0" err="1">
                <a:solidFill>
                  <a:srgbClr val="FF0000"/>
                </a:solidFill>
              </a:rPr>
              <a:t>feature_selection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 특정 열 사용</a:t>
            </a:r>
            <a:r>
              <a:rPr lang="en-US" altLang="ko-KR" b="1" dirty="0">
                <a:solidFill>
                  <a:srgbClr val="FF0000"/>
                </a:solidFill>
              </a:rPr>
              <a:t>)              </a:t>
            </a:r>
            <a:r>
              <a:rPr lang="en-US" altLang="ko-KR" dirty="0"/>
              <a:t>Train /  Validation 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F477E73-F9E8-007E-379E-8C1D509B916D}"/>
              </a:ext>
            </a:extLst>
          </p:cNvPr>
          <p:cNvCxnSpPr>
            <a:cxnSpLocks/>
          </p:cNvCxnSpPr>
          <p:nvPr/>
        </p:nvCxnSpPr>
        <p:spPr>
          <a:xfrm>
            <a:off x="500952" y="4810017"/>
            <a:ext cx="1118842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액자 13">
            <a:extLst>
              <a:ext uri="{FF2B5EF4-FFF2-40B4-BE49-F238E27FC236}">
                <a16:creationId xmlns:a16="http://schemas.microsoft.com/office/drawing/2014/main" id="{4AED3A54-5513-3F95-D4BB-3A4D7767E81B}"/>
              </a:ext>
            </a:extLst>
          </p:cNvPr>
          <p:cNvSpPr/>
          <p:nvPr/>
        </p:nvSpPr>
        <p:spPr>
          <a:xfrm>
            <a:off x="6866625" y="1624374"/>
            <a:ext cx="2751827" cy="3712542"/>
          </a:xfrm>
          <a:prstGeom prst="frame">
            <a:avLst>
              <a:gd name="adj1" fmla="val 19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D814EBE-D8CD-70D6-9106-6D8D1615202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EAF3A6-C118-AA9B-524E-8A9922F8601F}"/>
              </a:ext>
            </a:extLst>
          </p:cNvPr>
          <p:cNvSpPr txBox="1"/>
          <p:nvPr/>
        </p:nvSpPr>
        <p:spPr>
          <a:xfrm>
            <a:off x="745980" y="120874"/>
            <a:ext cx="5229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Modeling </a:t>
            </a:r>
            <a:r>
              <a:rPr lang="ko-KR" altLang="en-US" sz="28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및 성능평가 </a:t>
            </a:r>
          </a:p>
        </p:txBody>
      </p:sp>
    </p:spTree>
    <p:extLst>
      <p:ext uri="{BB962C8B-B14F-4D97-AF65-F5344CB8AC3E}">
        <p14:creationId xmlns:p14="http://schemas.microsoft.com/office/powerpoint/2010/main" val="937895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A13F0-AAFB-3BAE-3B32-DD289E419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2328151-2BF6-EB57-0576-DA3113EF21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957192"/>
              </p:ext>
            </p:extLst>
          </p:nvPr>
        </p:nvGraphicFramePr>
        <p:xfrm>
          <a:off x="502627" y="1725181"/>
          <a:ext cx="11186746" cy="352514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30100">
                  <a:extLst>
                    <a:ext uri="{9D8B030D-6E8A-4147-A177-3AD203B41FA5}">
                      <a16:colId xmlns:a16="http://schemas.microsoft.com/office/drawing/2014/main" val="2406969090"/>
                    </a:ext>
                  </a:extLst>
                </a:gridCol>
                <a:gridCol w="1174709">
                  <a:extLst>
                    <a:ext uri="{9D8B030D-6E8A-4147-A177-3AD203B41FA5}">
                      <a16:colId xmlns:a16="http://schemas.microsoft.com/office/drawing/2014/main" val="77205319"/>
                    </a:ext>
                  </a:extLst>
                </a:gridCol>
                <a:gridCol w="1289936">
                  <a:extLst>
                    <a:ext uri="{9D8B030D-6E8A-4147-A177-3AD203B41FA5}">
                      <a16:colId xmlns:a16="http://schemas.microsoft.com/office/drawing/2014/main" val="2172109808"/>
                    </a:ext>
                  </a:extLst>
                </a:gridCol>
                <a:gridCol w="1281734">
                  <a:extLst>
                    <a:ext uri="{9D8B030D-6E8A-4147-A177-3AD203B41FA5}">
                      <a16:colId xmlns:a16="http://schemas.microsoft.com/office/drawing/2014/main" val="1275583260"/>
                    </a:ext>
                  </a:extLst>
                </a:gridCol>
                <a:gridCol w="1281734">
                  <a:extLst>
                    <a:ext uri="{9D8B030D-6E8A-4147-A177-3AD203B41FA5}">
                      <a16:colId xmlns:a16="http://schemas.microsoft.com/office/drawing/2014/main" val="1780110611"/>
                    </a:ext>
                  </a:extLst>
                </a:gridCol>
                <a:gridCol w="1281734">
                  <a:extLst>
                    <a:ext uri="{9D8B030D-6E8A-4147-A177-3AD203B41FA5}">
                      <a16:colId xmlns:a16="http://schemas.microsoft.com/office/drawing/2014/main" val="177167345"/>
                    </a:ext>
                  </a:extLst>
                </a:gridCol>
                <a:gridCol w="1281734">
                  <a:extLst>
                    <a:ext uri="{9D8B030D-6E8A-4147-A177-3AD203B41FA5}">
                      <a16:colId xmlns:a16="http://schemas.microsoft.com/office/drawing/2014/main" val="2735010256"/>
                    </a:ext>
                  </a:extLst>
                </a:gridCol>
                <a:gridCol w="2165065">
                  <a:extLst>
                    <a:ext uri="{9D8B030D-6E8A-4147-A177-3AD203B41FA5}">
                      <a16:colId xmlns:a16="http://schemas.microsoft.com/office/drawing/2014/main" val="3548556177"/>
                    </a:ext>
                  </a:extLst>
                </a:gridCol>
              </a:tblGrid>
              <a:tr h="1027616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1600" b="1" kern="0" spc="0" dirty="0" err="1">
                          <a:solidFill>
                            <a:schemeClr val="bg1"/>
                          </a:solidFill>
                          <a:effectLst/>
                        </a:rPr>
                        <a:t>recall_a</a:t>
                      </a:r>
                      <a:endParaRPr lang="en-US" sz="1600" b="1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1600" b="1" kern="0" spc="0" dirty="0" err="1">
                          <a:solidFill>
                            <a:schemeClr val="bg1"/>
                          </a:solidFill>
                          <a:effectLst/>
                        </a:rPr>
                        <a:t>recall_f</a:t>
                      </a:r>
                      <a:endParaRPr lang="en-US" sz="1600" b="1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1600" b="1" kern="0" spc="0" dirty="0" err="1">
                          <a:solidFill>
                            <a:schemeClr val="bg1"/>
                          </a:solidFill>
                          <a:effectLst/>
                        </a:rPr>
                        <a:t>precision_a</a:t>
                      </a:r>
                      <a:endParaRPr lang="en-US" sz="1600" b="1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1600" b="1" kern="0" spc="0" dirty="0" err="1">
                          <a:solidFill>
                            <a:schemeClr val="bg1"/>
                          </a:solidFill>
                          <a:effectLst/>
                        </a:rPr>
                        <a:t>precision_f</a:t>
                      </a:r>
                      <a:endParaRPr lang="en-US" sz="1600" b="1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1600" b="1" kern="0" spc="0" dirty="0">
                          <a:solidFill>
                            <a:schemeClr val="bg1"/>
                          </a:solidFill>
                          <a:effectLst/>
                        </a:rPr>
                        <a:t>F1-score_a</a:t>
                      </a:r>
                      <a:endParaRPr lang="en-US" sz="1600" b="1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1600" b="1" kern="0" spc="0" dirty="0">
                          <a:solidFill>
                            <a:schemeClr val="bg1"/>
                          </a:solidFill>
                          <a:effectLst/>
                        </a:rPr>
                        <a:t>F1-score_f</a:t>
                      </a:r>
                      <a:endParaRPr lang="en-US" sz="1600" b="1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ko-KR" altLang="en-US" sz="1600" b="1" kern="0" spc="0" dirty="0">
                          <a:solidFill>
                            <a:schemeClr val="bg1"/>
                          </a:solidFill>
                          <a:effectLst/>
                        </a:rPr>
                        <a:t>모델 파라미터</a:t>
                      </a:r>
                      <a:r>
                        <a:rPr lang="en-US" altLang="ko-KR" sz="1600" b="1" kern="0" spc="0" dirty="0">
                          <a:solidFill>
                            <a:schemeClr val="bg1"/>
                          </a:solidFill>
                          <a:effectLst/>
                        </a:rPr>
                        <a:t>_a /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ko-KR" altLang="en-US" sz="1600" b="1" kern="0" spc="0" dirty="0">
                          <a:solidFill>
                            <a:schemeClr val="bg1"/>
                          </a:solidFill>
                          <a:effectLst/>
                        </a:rPr>
                        <a:t>모델 파라미터</a:t>
                      </a:r>
                      <a:r>
                        <a:rPr lang="en-US" altLang="ko-KR" sz="1600" b="1" kern="0" spc="0" dirty="0">
                          <a:solidFill>
                            <a:schemeClr val="bg1"/>
                          </a:solidFill>
                          <a:effectLst/>
                        </a:rPr>
                        <a:t>_f</a:t>
                      </a:r>
                      <a:endParaRPr lang="ko-KR" altLang="en-US" sz="1600" b="1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844140891"/>
                  </a:ext>
                </a:extLst>
              </a:tr>
              <a:tr h="58526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LSTM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0.7174 / 0.6992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0.7641 / 0.8126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0.6910 / 0.7808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0.7520 / 0.8075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</a:rPr>
                        <a:t>0.6670 / 0.5877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0.7510 / 0.8058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altLang="ko-KR" sz="1100" b="0" kern="0" spc="0" dirty="0">
                          <a:solidFill>
                            <a:srgbClr val="FF0000"/>
                          </a:solidFill>
                          <a:effectLst/>
                        </a:rPr>
                        <a:t>    </a:t>
                      </a:r>
                      <a:r>
                        <a:rPr lang="en-US" altLang="ko-KR" sz="1100" b="0" kern="0" spc="0" dirty="0">
                          <a:solidFill>
                            <a:schemeClr val="tx1"/>
                          </a:solidFill>
                          <a:effectLst/>
                        </a:rPr>
                        <a:t>225154 </a:t>
                      </a:r>
                      <a:r>
                        <a:rPr lang="ko-KR" altLang="en-US" sz="1100" b="0" kern="0" spc="0" dirty="0">
                          <a:solidFill>
                            <a:schemeClr val="tx1"/>
                          </a:solidFill>
                          <a:effectLst/>
                        </a:rPr>
                        <a:t>개</a:t>
                      </a:r>
                      <a:r>
                        <a:rPr lang="en-US" altLang="ko-KR" sz="1100" b="0" kern="0" spc="0" dirty="0">
                          <a:solidFill>
                            <a:schemeClr val="tx1"/>
                          </a:solidFill>
                          <a:effectLst/>
                        </a:rPr>
                        <a:t>  /   216450</a:t>
                      </a:r>
                      <a:r>
                        <a:rPr lang="ko-KR" altLang="en-US" sz="1100" b="0" kern="0" spc="0" dirty="0">
                          <a:solidFill>
                            <a:schemeClr val="tx1"/>
                          </a:solidFill>
                          <a:effectLst/>
                        </a:rPr>
                        <a:t>개</a:t>
                      </a:r>
                      <a:endParaRPr lang="en-US" altLang="ko-KR" sz="1100" b="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005602236"/>
                  </a:ext>
                </a:extLst>
              </a:tr>
              <a:tr h="49706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GRU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0.8793 / 0.9286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0.8240 / 0.8965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0.8774 / 0.9306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</a:rPr>
                        <a:t>0.8195 / 0.8999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</a:rPr>
                        <a:t>0.8774 / 0.9268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0.8163 / 0.8924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altLang="ko-KR" sz="1100" b="0" kern="0" spc="0" dirty="0">
                          <a:solidFill>
                            <a:schemeClr val="tx1"/>
                          </a:solidFill>
                          <a:effectLst/>
                        </a:rPr>
                        <a:t>    173058 </a:t>
                      </a:r>
                      <a:r>
                        <a:rPr lang="ko-KR" altLang="en-US" sz="1100" b="0" kern="0" spc="0" dirty="0">
                          <a:solidFill>
                            <a:schemeClr val="tx1"/>
                          </a:solidFill>
                          <a:effectLst/>
                        </a:rPr>
                        <a:t>개</a:t>
                      </a:r>
                      <a:r>
                        <a:rPr lang="en-US" altLang="ko-KR" sz="1100" b="0" kern="0" spc="0" dirty="0">
                          <a:solidFill>
                            <a:schemeClr val="tx1"/>
                          </a:solidFill>
                          <a:effectLst/>
                        </a:rPr>
                        <a:t>  /  166530 </a:t>
                      </a:r>
                      <a:r>
                        <a:rPr lang="ko-KR" altLang="en-US" sz="1100" b="0" kern="0" spc="0" dirty="0">
                          <a:solidFill>
                            <a:schemeClr val="tx1"/>
                          </a:solidFill>
                          <a:effectLst/>
                        </a:rPr>
                        <a:t>개</a:t>
                      </a:r>
                      <a:endParaRPr lang="ko-KR" altLang="en-US" sz="1100" b="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828059975"/>
                  </a:ext>
                </a:extLst>
              </a:tr>
              <a:tr h="5787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LSTM + Attention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chemeClr val="tx1"/>
                          </a:solidFill>
                          <a:effectLst/>
                        </a:rPr>
                        <a:t>0.8979 / </a:t>
                      </a:r>
                      <a:r>
                        <a:rPr lang="en-US" sz="1100" b="1" kern="0" spc="0" dirty="0">
                          <a:solidFill>
                            <a:schemeClr val="tx1"/>
                          </a:solidFill>
                          <a:effectLst/>
                        </a:rPr>
                        <a:t>0.9318</a:t>
                      </a:r>
                      <a:endParaRPr lang="en-US" sz="11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chemeClr val="tx1"/>
                          </a:solidFill>
                          <a:effectLst/>
                        </a:rPr>
                        <a:t>0.8538 / 0.9154</a:t>
                      </a:r>
                      <a:endParaRPr lang="en-US" sz="11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chemeClr val="tx1"/>
                          </a:solidFill>
                          <a:effectLst/>
                        </a:rPr>
                        <a:t>0.8971 / </a:t>
                      </a:r>
                      <a:r>
                        <a:rPr lang="en-US" sz="1100" b="1" kern="0" spc="0" dirty="0">
                          <a:solidFill>
                            <a:schemeClr val="tx1"/>
                          </a:solidFill>
                          <a:effectLst/>
                        </a:rPr>
                        <a:t>0.9351</a:t>
                      </a:r>
                      <a:endParaRPr lang="en-US" sz="11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chemeClr val="tx1"/>
                          </a:solidFill>
                          <a:effectLst/>
                        </a:rPr>
                        <a:t>0.8508 / 0.9147</a:t>
                      </a:r>
                      <a:endParaRPr lang="en-US" sz="11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chemeClr val="tx1"/>
                          </a:solidFill>
                          <a:effectLst/>
                        </a:rPr>
                        <a:t>0.8958 / </a:t>
                      </a:r>
                      <a:r>
                        <a:rPr lang="en-US" sz="1100" b="1" kern="0" spc="0" dirty="0">
                          <a:solidFill>
                            <a:schemeClr val="tx1"/>
                          </a:solidFill>
                          <a:effectLst/>
                        </a:rPr>
                        <a:t>0.9299</a:t>
                      </a:r>
                      <a:endParaRPr lang="en-US" sz="11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chemeClr val="tx1"/>
                          </a:solidFill>
                          <a:effectLst/>
                        </a:rPr>
                        <a:t>0.8502 / 0.9144</a:t>
                      </a:r>
                      <a:endParaRPr lang="en-US" sz="11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    225283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개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  /  216579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090014274"/>
                  </a:ext>
                </a:extLst>
              </a:tr>
              <a:tr h="4265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GRU + Attention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0.8992 / 0.9009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0.8632 / </a:t>
                      </a: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</a:rPr>
                        <a:t>0.9259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0.8980 / 0.9117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0.8610 / </a:t>
                      </a: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</a:rPr>
                        <a:t>0.9254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FF0000"/>
                          </a:solidFill>
                          <a:effectLst/>
                        </a:rPr>
                        <a:t>0.8976 / 0.8953</a:t>
                      </a:r>
                      <a:endParaRPr lang="en-US" sz="1100" kern="0" spc="0" dirty="0">
                        <a:solidFill>
                          <a:srgbClr val="FF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FF0000"/>
                          </a:solidFill>
                          <a:effectLst/>
                        </a:rPr>
                        <a:t>0.8592 / </a:t>
                      </a:r>
                      <a:r>
                        <a:rPr lang="en-US" sz="1100" b="1" kern="0" spc="0" dirty="0">
                          <a:solidFill>
                            <a:srgbClr val="FF0000"/>
                          </a:solidFill>
                          <a:effectLst/>
                        </a:rPr>
                        <a:t>0.9253</a:t>
                      </a:r>
                      <a:endParaRPr lang="en-US" sz="1100" kern="0" spc="0" dirty="0">
                        <a:solidFill>
                          <a:srgbClr val="FF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    173187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개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  /  166659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577055437"/>
                  </a:ext>
                </a:extLst>
              </a:tr>
              <a:tr h="4098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1100" kern="0" spc="0" dirty="0" err="1">
                          <a:solidFill>
                            <a:srgbClr val="000000"/>
                          </a:solidFill>
                          <a:effectLst/>
                        </a:rPr>
                        <a:t>LogisticRegression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0.7617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/ 0.7002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0.6943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/ 0.6927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0.7493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/ 0.6761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0.6282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/ 0.5856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0.7455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/ 0.6803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0.5762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/ 0.5748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16845268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215183A-2FAC-9BCB-328B-8CD0F2E622AF}"/>
              </a:ext>
            </a:extLst>
          </p:cNvPr>
          <p:cNvSpPr txBox="1"/>
          <p:nvPr/>
        </p:nvSpPr>
        <p:spPr>
          <a:xfrm>
            <a:off x="579011" y="1252557"/>
            <a:ext cx="11033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표</a:t>
            </a:r>
            <a:r>
              <a:rPr lang="en-US" altLang="ko-KR" dirty="0"/>
              <a:t>1)  RNN </a:t>
            </a:r>
            <a:r>
              <a:rPr lang="ko-KR" altLang="en-US" dirty="0"/>
              <a:t>관련 모델 실험 결과 </a:t>
            </a:r>
            <a:r>
              <a:rPr lang="en-US" altLang="ko-KR" dirty="0"/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뒤 </a:t>
            </a:r>
            <a:r>
              <a:rPr lang="en-US" altLang="ko-KR" b="1" dirty="0">
                <a:solidFill>
                  <a:srgbClr val="FF0000"/>
                </a:solidFill>
              </a:rPr>
              <a:t>all( </a:t>
            </a:r>
            <a:r>
              <a:rPr lang="ko-KR" altLang="en-US" b="1" dirty="0">
                <a:solidFill>
                  <a:srgbClr val="FF0000"/>
                </a:solidFill>
              </a:rPr>
              <a:t>모든 열 사용</a:t>
            </a:r>
            <a:r>
              <a:rPr lang="en-US" altLang="ko-KR" b="1" dirty="0">
                <a:solidFill>
                  <a:srgbClr val="FF0000"/>
                </a:solidFill>
              </a:rPr>
              <a:t>),  </a:t>
            </a:r>
            <a:r>
              <a:rPr lang="en-US" altLang="ko-KR" b="1" dirty="0" err="1">
                <a:solidFill>
                  <a:srgbClr val="FF0000"/>
                </a:solidFill>
              </a:rPr>
              <a:t>feature_selection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 특정 열 사용</a:t>
            </a:r>
            <a:r>
              <a:rPr lang="en-US" altLang="ko-KR" b="1" dirty="0">
                <a:solidFill>
                  <a:srgbClr val="FF0000"/>
                </a:solidFill>
              </a:rPr>
              <a:t>)              </a:t>
            </a:r>
            <a:r>
              <a:rPr lang="en-US" altLang="ko-KR" dirty="0"/>
              <a:t>Train /  Validation 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F1C01C-E425-0A3A-3B0F-6A0AC09B0AC8}"/>
              </a:ext>
            </a:extLst>
          </p:cNvPr>
          <p:cNvSpPr txBox="1"/>
          <p:nvPr/>
        </p:nvSpPr>
        <p:spPr>
          <a:xfrm>
            <a:off x="2720524" y="5842987"/>
            <a:ext cx="778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불필요한 열 삭제</a:t>
            </a:r>
            <a:r>
              <a:rPr lang="en-US" altLang="ko-KR" b="1" dirty="0"/>
              <a:t> </a:t>
            </a:r>
            <a:r>
              <a:rPr lang="en-US" altLang="ko-KR" b="1" dirty="0">
                <a:sym typeface="Wingdings" panose="05000000000000000000" pitchFamily="2" charset="2"/>
              </a:rPr>
              <a:t></a:t>
            </a:r>
            <a:r>
              <a:rPr lang="en-US" altLang="ko-KR" b="1" dirty="0"/>
              <a:t> </a:t>
            </a:r>
            <a:r>
              <a:rPr lang="ko-KR" altLang="en-US" b="1" dirty="0"/>
              <a:t>메모리 효율성 증가 </a:t>
            </a:r>
            <a:r>
              <a:rPr lang="en-US" altLang="ko-KR" b="1" dirty="0"/>
              <a:t>:  </a:t>
            </a:r>
            <a:r>
              <a:rPr lang="ko-KR" altLang="en-US" b="1" dirty="0"/>
              <a:t>특정 열만 사용하는 경우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FCD2729-84BC-E766-5BC9-7627A0533F79}"/>
              </a:ext>
            </a:extLst>
          </p:cNvPr>
          <p:cNvCxnSpPr>
            <a:cxnSpLocks/>
          </p:cNvCxnSpPr>
          <p:nvPr/>
        </p:nvCxnSpPr>
        <p:spPr>
          <a:xfrm>
            <a:off x="500952" y="4810017"/>
            <a:ext cx="1118842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액자 13">
            <a:extLst>
              <a:ext uri="{FF2B5EF4-FFF2-40B4-BE49-F238E27FC236}">
                <a16:creationId xmlns:a16="http://schemas.microsoft.com/office/drawing/2014/main" id="{6575779F-270F-19D8-36B3-90F808E9B889}"/>
              </a:ext>
            </a:extLst>
          </p:cNvPr>
          <p:cNvSpPr/>
          <p:nvPr/>
        </p:nvSpPr>
        <p:spPr>
          <a:xfrm>
            <a:off x="6866625" y="1624374"/>
            <a:ext cx="2751827" cy="3712542"/>
          </a:xfrm>
          <a:prstGeom prst="frame">
            <a:avLst>
              <a:gd name="adj1" fmla="val 19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0070C8-0D3D-7C47-C588-5666B75FD561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B6AE35-C9E8-6BAD-682F-7F39DF03A791}"/>
              </a:ext>
            </a:extLst>
          </p:cNvPr>
          <p:cNvSpPr txBox="1"/>
          <p:nvPr/>
        </p:nvSpPr>
        <p:spPr>
          <a:xfrm>
            <a:off x="745980" y="120874"/>
            <a:ext cx="5229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Modeling </a:t>
            </a:r>
            <a:r>
              <a:rPr lang="ko-KR" altLang="en-US" sz="28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및 성능평가 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6E4D688E-D1C7-F503-47B8-2FD13D6F26A5}"/>
              </a:ext>
            </a:extLst>
          </p:cNvPr>
          <p:cNvSpPr/>
          <p:nvPr/>
        </p:nvSpPr>
        <p:spPr>
          <a:xfrm>
            <a:off x="6972727" y="1725181"/>
            <a:ext cx="1199000" cy="3766620"/>
          </a:xfrm>
          <a:prstGeom prst="frame">
            <a:avLst>
              <a:gd name="adj1" fmla="val 192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FB731FF0-D7C0-3ACF-CF05-E91730EB9ADD}"/>
              </a:ext>
            </a:extLst>
          </p:cNvPr>
          <p:cNvSpPr/>
          <p:nvPr/>
        </p:nvSpPr>
        <p:spPr>
          <a:xfrm>
            <a:off x="8295589" y="1725181"/>
            <a:ext cx="1199000" cy="3766620"/>
          </a:xfrm>
          <a:prstGeom prst="frame">
            <a:avLst>
              <a:gd name="adj1" fmla="val 192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088D72-C4C4-41EF-44AC-EBC8794BCEE3}"/>
              </a:ext>
            </a:extLst>
          </p:cNvPr>
          <p:cNvSpPr txBox="1"/>
          <p:nvPr/>
        </p:nvSpPr>
        <p:spPr>
          <a:xfrm>
            <a:off x="7156615" y="5503436"/>
            <a:ext cx="1003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모든 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5B191A-4ECC-BB53-F0C7-60C1E453D6E7}"/>
              </a:ext>
            </a:extLst>
          </p:cNvPr>
          <p:cNvSpPr txBox="1"/>
          <p:nvPr/>
        </p:nvSpPr>
        <p:spPr>
          <a:xfrm>
            <a:off x="8456364" y="5505498"/>
            <a:ext cx="1003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특정 열</a:t>
            </a:r>
          </a:p>
        </p:txBody>
      </p:sp>
    </p:spTree>
    <p:extLst>
      <p:ext uri="{BB962C8B-B14F-4D97-AF65-F5344CB8AC3E}">
        <p14:creationId xmlns:p14="http://schemas.microsoft.com/office/powerpoint/2010/main" val="2882260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 animBg="1"/>
      <p:bldP spid="6" grpId="0" animBg="1"/>
      <p:bldP spid="9" grpId="0" animBg="1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1D546-56D6-494C-283D-DDD3C37C6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BEA7B99-957A-2FD4-5682-E0F34E1AE9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942438"/>
              </p:ext>
            </p:extLst>
          </p:nvPr>
        </p:nvGraphicFramePr>
        <p:xfrm>
          <a:off x="502627" y="1725181"/>
          <a:ext cx="11186746" cy="352514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30100">
                  <a:extLst>
                    <a:ext uri="{9D8B030D-6E8A-4147-A177-3AD203B41FA5}">
                      <a16:colId xmlns:a16="http://schemas.microsoft.com/office/drawing/2014/main" val="2406969090"/>
                    </a:ext>
                  </a:extLst>
                </a:gridCol>
                <a:gridCol w="1174709">
                  <a:extLst>
                    <a:ext uri="{9D8B030D-6E8A-4147-A177-3AD203B41FA5}">
                      <a16:colId xmlns:a16="http://schemas.microsoft.com/office/drawing/2014/main" val="77205319"/>
                    </a:ext>
                  </a:extLst>
                </a:gridCol>
                <a:gridCol w="1289936">
                  <a:extLst>
                    <a:ext uri="{9D8B030D-6E8A-4147-A177-3AD203B41FA5}">
                      <a16:colId xmlns:a16="http://schemas.microsoft.com/office/drawing/2014/main" val="2172109808"/>
                    </a:ext>
                  </a:extLst>
                </a:gridCol>
                <a:gridCol w="1281734">
                  <a:extLst>
                    <a:ext uri="{9D8B030D-6E8A-4147-A177-3AD203B41FA5}">
                      <a16:colId xmlns:a16="http://schemas.microsoft.com/office/drawing/2014/main" val="1275583260"/>
                    </a:ext>
                  </a:extLst>
                </a:gridCol>
                <a:gridCol w="1281734">
                  <a:extLst>
                    <a:ext uri="{9D8B030D-6E8A-4147-A177-3AD203B41FA5}">
                      <a16:colId xmlns:a16="http://schemas.microsoft.com/office/drawing/2014/main" val="1780110611"/>
                    </a:ext>
                  </a:extLst>
                </a:gridCol>
                <a:gridCol w="1281734">
                  <a:extLst>
                    <a:ext uri="{9D8B030D-6E8A-4147-A177-3AD203B41FA5}">
                      <a16:colId xmlns:a16="http://schemas.microsoft.com/office/drawing/2014/main" val="177167345"/>
                    </a:ext>
                  </a:extLst>
                </a:gridCol>
                <a:gridCol w="1281734">
                  <a:extLst>
                    <a:ext uri="{9D8B030D-6E8A-4147-A177-3AD203B41FA5}">
                      <a16:colId xmlns:a16="http://schemas.microsoft.com/office/drawing/2014/main" val="2735010256"/>
                    </a:ext>
                  </a:extLst>
                </a:gridCol>
                <a:gridCol w="2165065">
                  <a:extLst>
                    <a:ext uri="{9D8B030D-6E8A-4147-A177-3AD203B41FA5}">
                      <a16:colId xmlns:a16="http://schemas.microsoft.com/office/drawing/2014/main" val="3548556177"/>
                    </a:ext>
                  </a:extLst>
                </a:gridCol>
              </a:tblGrid>
              <a:tr h="1027616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1600" b="1" kern="0" spc="0" dirty="0" err="1">
                          <a:solidFill>
                            <a:schemeClr val="bg1"/>
                          </a:solidFill>
                          <a:effectLst/>
                        </a:rPr>
                        <a:t>recall_a</a:t>
                      </a:r>
                      <a:endParaRPr lang="en-US" sz="1600" b="1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1600" b="1" kern="0" spc="0" dirty="0" err="1">
                          <a:solidFill>
                            <a:schemeClr val="bg1"/>
                          </a:solidFill>
                          <a:effectLst/>
                        </a:rPr>
                        <a:t>recall_f</a:t>
                      </a:r>
                      <a:endParaRPr lang="en-US" sz="1600" b="1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1600" b="1" kern="0" spc="0" dirty="0" err="1">
                          <a:solidFill>
                            <a:schemeClr val="bg1"/>
                          </a:solidFill>
                          <a:effectLst/>
                        </a:rPr>
                        <a:t>precision_a</a:t>
                      </a:r>
                      <a:endParaRPr lang="en-US" sz="1600" b="1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1600" b="1" kern="0" spc="0" dirty="0" err="1">
                          <a:solidFill>
                            <a:schemeClr val="bg1"/>
                          </a:solidFill>
                          <a:effectLst/>
                        </a:rPr>
                        <a:t>precision_f</a:t>
                      </a:r>
                      <a:endParaRPr lang="en-US" sz="1600" b="1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1600" b="1" kern="0" spc="0" dirty="0">
                          <a:solidFill>
                            <a:schemeClr val="bg1"/>
                          </a:solidFill>
                          <a:effectLst/>
                        </a:rPr>
                        <a:t>F1-score_a</a:t>
                      </a:r>
                      <a:endParaRPr lang="en-US" sz="1600" b="1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1600" b="1" kern="0" spc="0" dirty="0">
                          <a:solidFill>
                            <a:schemeClr val="bg1"/>
                          </a:solidFill>
                          <a:effectLst/>
                        </a:rPr>
                        <a:t>F1-score_f</a:t>
                      </a:r>
                      <a:endParaRPr lang="en-US" sz="1600" b="1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ko-KR" altLang="en-US" sz="1600" b="1" kern="0" spc="0" dirty="0">
                          <a:solidFill>
                            <a:schemeClr val="bg1"/>
                          </a:solidFill>
                          <a:effectLst/>
                        </a:rPr>
                        <a:t>모델 파라미터</a:t>
                      </a:r>
                      <a:r>
                        <a:rPr lang="en-US" altLang="ko-KR" sz="1600" b="1" kern="0" spc="0" dirty="0">
                          <a:solidFill>
                            <a:schemeClr val="bg1"/>
                          </a:solidFill>
                          <a:effectLst/>
                        </a:rPr>
                        <a:t>_a /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ko-KR" altLang="en-US" sz="1600" b="1" kern="0" spc="0" dirty="0">
                          <a:solidFill>
                            <a:schemeClr val="bg1"/>
                          </a:solidFill>
                          <a:effectLst/>
                        </a:rPr>
                        <a:t>모델 파라미터</a:t>
                      </a:r>
                      <a:r>
                        <a:rPr lang="en-US" altLang="ko-KR" sz="1600" b="1" kern="0" spc="0" dirty="0">
                          <a:solidFill>
                            <a:schemeClr val="bg1"/>
                          </a:solidFill>
                          <a:effectLst/>
                        </a:rPr>
                        <a:t>_f</a:t>
                      </a:r>
                      <a:endParaRPr lang="ko-KR" altLang="en-US" sz="1600" b="1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844140891"/>
                  </a:ext>
                </a:extLst>
              </a:tr>
              <a:tr h="58526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LSTM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0.7174 / 0.6992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0.7641 / 0.8126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0.6910 / 0.7808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0.7520 / 0.8075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</a:rPr>
                        <a:t>0.6670 / 0.5877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0.7510 / 0.8058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altLang="ko-KR" sz="1100" b="0" kern="0" spc="0" dirty="0">
                          <a:solidFill>
                            <a:srgbClr val="FF0000"/>
                          </a:solidFill>
                          <a:effectLst/>
                        </a:rPr>
                        <a:t>    </a:t>
                      </a:r>
                      <a:r>
                        <a:rPr lang="en-US" altLang="ko-KR" sz="1100" b="0" kern="0" spc="0" dirty="0">
                          <a:solidFill>
                            <a:schemeClr val="tx1"/>
                          </a:solidFill>
                          <a:effectLst/>
                        </a:rPr>
                        <a:t>225154 </a:t>
                      </a:r>
                      <a:r>
                        <a:rPr lang="ko-KR" altLang="en-US" sz="1100" b="0" kern="0" spc="0" dirty="0">
                          <a:solidFill>
                            <a:schemeClr val="tx1"/>
                          </a:solidFill>
                          <a:effectLst/>
                        </a:rPr>
                        <a:t>개</a:t>
                      </a:r>
                      <a:r>
                        <a:rPr lang="en-US" altLang="ko-KR" sz="1100" b="0" kern="0" spc="0" dirty="0">
                          <a:solidFill>
                            <a:schemeClr val="tx1"/>
                          </a:solidFill>
                          <a:effectLst/>
                        </a:rPr>
                        <a:t>  /   216450</a:t>
                      </a:r>
                      <a:r>
                        <a:rPr lang="ko-KR" altLang="en-US" sz="1100" b="0" kern="0" spc="0" dirty="0">
                          <a:solidFill>
                            <a:schemeClr val="tx1"/>
                          </a:solidFill>
                          <a:effectLst/>
                        </a:rPr>
                        <a:t>개</a:t>
                      </a:r>
                      <a:endParaRPr lang="en-US" altLang="ko-KR" sz="1100" b="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005602236"/>
                  </a:ext>
                </a:extLst>
              </a:tr>
              <a:tr h="49706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GRU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0.8793 / 0.9286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0.8240 / 0.8965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0.8774 / 0.9306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</a:rPr>
                        <a:t>0.8195 / 0.8999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</a:rPr>
                        <a:t>0.8774 / 0.9268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0.8163 / 0.8924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altLang="ko-KR" sz="1100" b="0" kern="0" spc="0" dirty="0">
                          <a:solidFill>
                            <a:schemeClr val="tx1"/>
                          </a:solidFill>
                          <a:effectLst/>
                        </a:rPr>
                        <a:t>    173058 </a:t>
                      </a:r>
                      <a:r>
                        <a:rPr lang="ko-KR" altLang="en-US" sz="1100" b="0" kern="0" spc="0" dirty="0">
                          <a:solidFill>
                            <a:schemeClr val="tx1"/>
                          </a:solidFill>
                          <a:effectLst/>
                        </a:rPr>
                        <a:t>개</a:t>
                      </a:r>
                      <a:r>
                        <a:rPr lang="en-US" altLang="ko-KR" sz="1100" b="0" kern="0" spc="0" dirty="0">
                          <a:solidFill>
                            <a:schemeClr val="tx1"/>
                          </a:solidFill>
                          <a:effectLst/>
                        </a:rPr>
                        <a:t>  /  166530 </a:t>
                      </a:r>
                      <a:r>
                        <a:rPr lang="ko-KR" altLang="en-US" sz="1100" b="0" kern="0" spc="0" dirty="0">
                          <a:solidFill>
                            <a:schemeClr val="tx1"/>
                          </a:solidFill>
                          <a:effectLst/>
                        </a:rPr>
                        <a:t>개</a:t>
                      </a:r>
                      <a:endParaRPr lang="ko-KR" altLang="en-US" sz="1100" b="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828059975"/>
                  </a:ext>
                </a:extLst>
              </a:tr>
              <a:tr h="5787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LSTM + Attention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chemeClr val="tx1"/>
                          </a:solidFill>
                          <a:effectLst/>
                        </a:rPr>
                        <a:t>0.8979 / </a:t>
                      </a:r>
                      <a:r>
                        <a:rPr lang="en-US" sz="1100" b="1" kern="0" spc="0" dirty="0">
                          <a:solidFill>
                            <a:schemeClr val="tx1"/>
                          </a:solidFill>
                          <a:effectLst/>
                        </a:rPr>
                        <a:t>0.9318</a:t>
                      </a:r>
                      <a:endParaRPr lang="en-US" sz="11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chemeClr val="tx1"/>
                          </a:solidFill>
                          <a:effectLst/>
                        </a:rPr>
                        <a:t>0.8538 / 0.9154</a:t>
                      </a:r>
                      <a:endParaRPr lang="en-US" sz="11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chemeClr val="tx1"/>
                          </a:solidFill>
                          <a:effectLst/>
                        </a:rPr>
                        <a:t>0.8971 / </a:t>
                      </a:r>
                      <a:r>
                        <a:rPr lang="en-US" sz="1100" b="1" kern="0" spc="0" dirty="0">
                          <a:solidFill>
                            <a:schemeClr val="tx1"/>
                          </a:solidFill>
                          <a:effectLst/>
                        </a:rPr>
                        <a:t>0.9351</a:t>
                      </a:r>
                      <a:endParaRPr lang="en-US" sz="11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chemeClr val="tx1"/>
                          </a:solidFill>
                          <a:effectLst/>
                        </a:rPr>
                        <a:t>0.8508 / 0.9147</a:t>
                      </a:r>
                      <a:endParaRPr lang="en-US" sz="11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chemeClr val="tx1"/>
                          </a:solidFill>
                          <a:effectLst/>
                        </a:rPr>
                        <a:t>0.8958 / </a:t>
                      </a:r>
                      <a:r>
                        <a:rPr lang="en-US" sz="1100" b="1" kern="0" spc="0" dirty="0">
                          <a:solidFill>
                            <a:schemeClr val="tx1"/>
                          </a:solidFill>
                          <a:effectLst/>
                        </a:rPr>
                        <a:t>0.9299</a:t>
                      </a:r>
                      <a:endParaRPr lang="en-US" sz="11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chemeClr val="tx1"/>
                          </a:solidFill>
                          <a:effectLst/>
                        </a:rPr>
                        <a:t>0.8502 / 0.9144</a:t>
                      </a:r>
                      <a:endParaRPr lang="en-US" sz="11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    225283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개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  /  216579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090014274"/>
                  </a:ext>
                </a:extLst>
              </a:tr>
              <a:tr h="4265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GRU + Attention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0.8992 / 0.9009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0.8632 / </a:t>
                      </a: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</a:rPr>
                        <a:t>0.9259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0.8980 / 0.9117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0.8610 / </a:t>
                      </a: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</a:rPr>
                        <a:t>0.9254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FF0000"/>
                          </a:solidFill>
                          <a:effectLst/>
                        </a:rPr>
                        <a:t>0.8976 / 0.8953</a:t>
                      </a:r>
                      <a:endParaRPr lang="en-US" sz="1100" kern="0" spc="0" dirty="0">
                        <a:solidFill>
                          <a:srgbClr val="FF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FF0000"/>
                          </a:solidFill>
                          <a:effectLst/>
                        </a:rPr>
                        <a:t>0.8592 / </a:t>
                      </a:r>
                      <a:r>
                        <a:rPr lang="en-US" sz="1100" b="1" kern="0" spc="0" dirty="0">
                          <a:solidFill>
                            <a:srgbClr val="FF0000"/>
                          </a:solidFill>
                          <a:effectLst/>
                        </a:rPr>
                        <a:t>0.9253</a:t>
                      </a:r>
                      <a:endParaRPr lang="en-US" sz="1100" kern="0" spc="0" dirty="0">
                        <a:solidFill>
                          <a:srgbClr val="FF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    173187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개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  /  166659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577055437"/>
                  </a:ext>
                </a:extLst>
              </a:tr>
              <a:tr h="4098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1100" kern="0" spc="0" dirty="0" err="1">
                          <a:solidFill>
                            <a:srgbClr val="000000"/>
                          </a:solidFill>
                          <a:effectLst/>
                        </a:rPr>
                        <a:t>LogisticRegression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0.7617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/ 0.7002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0.6943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/ 0.6927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0.7493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/ 0.6761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0.6282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/ 0.5856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0.7455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/ 0.6803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0.5762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/ 0.5748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   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16845268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F344496-6CF6-D774-ADE8-9FCFFD025E05}"/>
              </a:ext>
            </a:extLst>
          </p:cNvPr>
          <p:cNvSpPr txBox="1"/>
          <p:nvPr/>
        </p:nvSpPr>
        <p:spPr>
          <a:xfrm>
            <a:off x="579011" y="1252557"/>
            <a:ext cx="11033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표</a:t>
            </a:r>
            <a:r>
              <a:rPr lang="en-US" altLang="ko-KR" dirty="0"/>
              <a:t>1)  RNN </a:t>
            </a:r>
            <a:r>
              <a:rPr lang="ko-KR" altLang="en-US" dirty="0"/>
              <a:t>관련 모델 실험 결과 </a:t>
            </a:r>
            <a:r>
              <a:rPr lang="en-US" altLang="ko-KR" dirty="0"/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뒤 </a:t>
            </a:r>
            <a:r>
              <a:rPr lang="en-US" altLang="ko-KR" b="1" dirty="0">
                <a:solidFill>
                  <a:srgbClr val="FF0000"/>
                </a:solidFill>
              </a:rPr>
              <a:t>all( </a:t>
            </a:r>
            <a:r>
              <a:rPr lang="ko-KR" altLang="en-US" b="1" dirty="0">
                <a:solidFill>
                  <a:srgbClr val="FF0000"/>
                </a:solidFill>
              </a:rPr>
              <a:t>모든 열 사용</a:t>
            </a:r>
            <a:r>
              <a:rPr lang="en-US" altLang="ko-KR" b="1" dirty="0">
                <a:solidFill>
                  <a:srgbClr val="FF0000"/>
                </a:solidFill>
              </a:rPr>
              <a:t>),  </a:t>
            </a:r>
            <a:r>
              <a:rPr lang="en-US" altLang="ko-KR" b="1" dirty="0" err="1">
                <a:solidFill>
                  <a:srgbClr val="FF0000"/>
                </a:solidFill>
              </a:rPr>
              <a:t>feature_selection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 특정 열 사용</a:t>
            </a:r>
            <a:r>
              <a:rPr lang="en-US" altLang="ko-KR" b="1" dirty="0">
                <a:solidFill>
                  <a:srgbClr val="FF0000"/>
                </a:solidFill>
              </a:rPr>
              <a:t>)              </a:t>
            </a:r>
            <a:r>
              <a:rPr lang="en-US" altLang="ko-KR" dirty="0"/>
              <a:t>Train /  Validation 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2B7F89-1EB8-1990-B15A-13AC144FD007}"/>
              </a:ext>
            </a:extLst>
          </p:cNvPr>
          <p:cNvSpPr txBox="1"/>
          <p:nvPr/>
        </p:nvSpPr>
        <p:spPr>
          <a:xfrm>
            <a:off x="3276109" y="5605443"/>
            <a:ext cx="45423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적은 </a:t>
            </a:r>
            <a:r>
              <a:rPr lang="ko-KR" altLang="en-US" b="1"/>
              <a:t>파라미터의 사용</a:t>
            </a:r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ko-KR" altLang="en-US" b="1" dirty="0"/>
              <a:t>경량화 모델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불필요한 열 삭제</a:t>
            </a:r>
            <a:r>
              <a:rPr lang="en-US" altLang="ko-KR" b="1" dirty="0"/>
              <a:t> </a:t>
            </a:r>
            <a:r>
              <a:rPr lang="en-US" altLang="ko-KR" b="1" dirty="0">
                <a:sym typeface="Wingdings" panose="05000000000000000000" pitchFamily="2" charset="2"/>
              </a:rPr>
              <a:t></a:t>
            </a:r>
            <a:r>
              <a:rPr lang="en-US" altLang="ko-KR" b="1" dirty="0"/>
              <a:t> </a:t>
            </a:r>
            <a:r>
              <a:rPr lang="ko-KR" altLang="en-US" b="1" dirty="0"/>
              <a:t>메모리 효율성 증가</a:t>
            </a:r>
            <a:br>
              <a:rPr lang="en-US" altLang="ko-KR" b="1" dirty="0"/>
            </a:br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ym typeface="Wingdings" panose="05000000000000000000" pitchFamily="2" charset="2"/>
              </a:rPr>
              <a:t>선정 모델</a:t>
            </a:r>
            <a:r>
              <a:rPr lang="ko-KR" alt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olidFill>
                  <a:schemeClr val="accent1"/>
                </a:solidFill>
                <a:sym typeface="Wingdings" panose="05000000000000000000" pitchFamily="2" charset="2"/>
              </a:rPr>
              <a:t>: </a:t>
            </a:r>
            <a:r>
              <a:rPr lang="en-US" altLang="ko-KR" sz="1800" b="1" kern="0" spc="0" dirty="0">
                <a:solidFill>
                  <a:schemeClr val="accent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GRU + Attention </a:t>
            </a:r>
            <a:r>
              <a:rPr lang="en-US" altLang="ko-KR" b="1" dirty="0">
                <a:solidFill>
                  <a:schemeClr val="accent1"/>
                </a:solidFill>
              </a:rPr>
              <a:t> </a:t>
            </a:r>
            <a:r>
              <a:rPr lang="ko-KR" altLang="en-US" b="1" dirty="0">
                <a:solidFill>
                  <a:schemeClr val="accent1"/>
                </a:solidFill>
              </a:rPr>
              <a:t> 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9AC3A29-926F-0B21-AC77-0F48508333DC}"/>
              </a:ext>
            </a:extLst>
          </p:cNvPr>
          <p:cNvCxnSpPr>
            <a:cxnSpLocks/>
          </p:cNvCxnSpPr>
          <p:nvPr/>
        </p:nvCxnSpPr>
        <p:spPr>
          <a:xfrm>
            <a:off x="500952" y="4810017"/>
            <a:ext cx="1118842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액자 13">
            <a:extLst>
              <a:ext uri="{FF2B5EF4-FFF2-40B4-BE49-F238E27FC236}">
                <a16:creationId xmlns:a16="http://schemas.microsoft.com/office/drawing/2014/main" id="{F173AD1D-2545-1ADE-BAD8-29D542D1ABAA}"/>
              </a:ext>
            </a:extLst>
          </p:cNvPr>
          <p:cNvSpPr/>
          <p:nvPr/>
        </p:nvSpPr>
        <p:spPr>
          <a:xfrm>
            <a:off x="6866625" y="1624374"/>
            <a:ext cx="2751827" cy="3712542"/>
          </a:xfrm>
          <a:prstGeom prst="frame">
            <a:avLst>
              <a:gd name="adj1" fmla="val 19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42932B-CFA9-C8F7-D424-D260F52FB076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665337-7041-76CA-1409-4EF136AB7D80}"/>
              </a:ext>
            </a:extLst>
          </p:cNvPr>
          <p:cNvSpPr txBox="1"/>
          <p:nvPr/>
        </p:nvSpPr>
        <p:spPr>
          <a:xfrm>
            <a:off x="745980" y="120874"/>
            <a:ext cx="5229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Modeling </a:t>
            </a:r>
            <a:r>
              <a:rPr lang="ko-KR" altLang="en-US" sz="28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및 성능평가 </a:t>
            </a:r>
          </a:p>
        </p:txBody>
      </p:sp>
      <p:sp>
        <p:nvSpPr>
          <p:cNvPr id="3" name="액자 2">
            <a:extLst>
              <a:ext uri="{FF2B5EF4-FFF2-40B4-BE49-F238E27FC236}">
                <a16:creationId xmlns:a16="http://schemas.microsoft.com/office/drawing/2014/main" id="{5E1C9427-D390-C94B-5E79-1401D62D1230}"/>
              </a:ext>
            </a:extLst>
          </p:cNvPr>
          <p:cNvSpPr/>
          <p:nvPr/>
        </p:nvSpPr>
        <p:spPr>
          <a:xfrm>
            <a:off x="6866624" y="4354097"/>
            <a:ext cx="2751827" cy="548199"/>
          </a:xfrm>
          <a:prstGeom prst="frame">
            <a:avLst>
              <a:gd name="adj1" fmla="val 80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729D7AB2-621E-1E00-6A8C-EE9866C4C3DB}"/>
              </a:ext>
            </a:extLst>
          </p:cNvPr>
          <p:cNvSpPr/>
          <p:nvPr/>
        </p:nvSpPr>
        <p:spPr>
          <a:xfrm>
            <a:off x="9523562" y="3834770"/>
            <a:ext cx="2165811" cy="1067525"/>
          </a:xfrm>
          <a:prstGeom prst="frame">
            <a:avLst>
              <a:gd name="adj1" fmla="val 44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60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 animBg="1"/>
      <p:bldP spid="3" grpId="0" animBg="1"/>
      <p:bldP spid="4" grpId="0" animBg="1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0725ADB-1F43-6EFD-661E-56489CDCFFC5}"/>
              </a:ext>
            </a:extLst>
          </p:cNvPr>
          <p:cNvSpPr txBox="1">
            <a:spLocks/>
          </p:cNvSpPr>
          <p:nvPr/>
        </p:nvSpPr>
        <p:spPr>
          <a:xfrm>
            <a:off x="463746" y="1170307"/>
            <a:ext cx="6356504" cy="560963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00" b="1" dirty="0"/>
              <a:t>1. GRU + Attention(Binary </a:t>
            </a:r>
            <a:r>
              <a:rPr lang="en-US" altLang="ko-KR" sz="2200" b="1" dirty="0" err="1"/>
              <a:t>Classfication</a:t>
            </a:r>
            <a:r>
              <a:rPr lang="en-US" altLang="ko-KR" sz="2200" b="1" dirty="0"/>
              <a:t>(</a:t>
            </a:r>
            <a:r>
              <a:rPr lang="ko-KR" altLang="en-US" sz="2200" b="1" dirty="0" err="1"/>
              <a:t>파킨슨</a:t>
            </a:r>
            <a:r>
              <a:rPr lang="ko-KR" altLang="en-US" sz="2200" b="1" dirty="0"/>
              <a:t> </a:t>
            </a:r>
            <a:r>
              <a:rPr lang="en-US" altLang="ko-KR" sz="2200" b="1" dirty="0"/>
              <a:t>vs </a:t>
            </a:r>
            <a:r>
              <a:rPr lang="ko-KR" altLang="en-US" sz="2200" b="1" dirty="0"/>
              <a:t>정상</a:t>
            </a:r>
            <a:r>
              <a:rPr lang="en-US" altLang="ko-KR" sz="2200" b="1" dirty="0"/>
              <a:t>))</a:t>
            </a:r>
          </a:p>
          <a:p>
            <a:pPr lvl="1"/>
            <a:endParaRPr lang="en-US" altLang="ko-KR" sz="1800" dirty="0"/>
          </a:p>
          <a:p>
            <a:pPr lvl="1"/>
            <a:r>
              <a:rPr lang="en-US" altLang="ko-KR" sz="1800" dirty="0"/>
              <a:t>- </a:t>
            </a:r>
            <a:r>
              <a:rPr lang="ko-KR" altLang="en-US" sz="1800" dirty="0"/>
              <a:t> </a:t>
            </a:r>
            <a:r>
              <a:rPr lang="ko-KR" altLang="en-US" sz="1800" b="1" dirty="0"/>
              <a:t>모델 구조 </a:t>
            </a:r>
            <a:endParaRPr lang="en-US" altLang="ko-KR" sz="1800" b="1" dirty="0"/>
          </a:p>
          <a:p>
            <a:pPr lvl="2"/>
            <a:r>
              <a:rPr lang="en-US" altLang="ko-KR" sz="1600" dirty="0"/>
              <a:t>2 layer GRU</a:t>
            </a:r>
          </a:p>
          <a:p>
            <a:pPr lvl="2"/>
            <a:r>
              <a:rPr lang="en-US" altLang="ko-KR" sz="1600" dirty="0" err="1"/>
              <a:t>hidden_size</a:t>
            </a:r>
            <a:r>
              <a:rPr lang="en-US" altLang="ko-KR" sz="1600" dirty="0"/>
              <a:t> : 128</a:t>
            </a:r>
          </a:p>
          <a:p>
            <a:pPr lvl="2"/>
            <a:r>
              <a:rPr lang="en-US" altLang="ko-KR" sz="1600" dirty="0" err="1"/>
              <a:t>Drop_out</a:t>
            </a:r>
            <a:r>
              <a:rPr lang="en-US" altLang="ko-KR" sz="1600" dirty="0"/>
              <a:t> =  p = 0.5</a:t>
            </a:r>
          </a:p>
          <a:p>
            <a:pPr lvl="2"/>
            <a:r>
              <a:rPr lang="en-US" altLang="ko-KR" sz="1600" dirty="0" err="1"/>
              <a:t>Activation_fuction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Relu</a:t>
            </a:r>
            <a:endParaRPr lang="en-US" altLang="ko-KR" sz="1800" dirty="0"/>
          </a:p>
          <a:p>
            <a:pPr marL="630000" lvl="2" indent="0">
              <a:buFont typeface="Arial" panose="020B0604020202020204" pitchFamily="34" charset="0"/>
              <a:buNone/>
            </a:pPr>
            <a:endParaRPr lang="en-US" altLang="ko-KR" sz="1800" dirty="0"/>
          </a:p>
          <a:p>
            <a:pPr lvl="1"/>
            <a:r>
              <a:rPr lang="en-US" altLang="ko-KR" sz="1800" dirty="0"/>
              <a:t>- </a:t>
            </a:r>
            <a:r>
              <a:rPr lang="ko-KR" altLang="en-US" sz="1800" b="1" dirty="0"/>
              <a:t>데이터 </a:t>
            </a:r>
            <a:r>
              <a:rPr lang="ko-KR" altLang="en-US" sz="1800" b="1" dirty="0" err="1"/>
              <a:t>전처리</a:t>
            </a:r>
            <a:endParaRPr lang="en-US" altLang="ko-KR" sz="1800" b="1" dirty="0"/>
          </a:p>
          <a:p>
            <a:pPr lvl="2"/>
            <a:r>
              <a:rPr lang="ko-KR" altLang="en-US" sz="1400" b="1" dirty="0"/>
              <a:t>패턴 보간 </a:t>
            </a:r>
            <a:r>
              <a:rPr lang="en-US" altLang="ko-KR" sz="1400" b="1" dirty="0">
                <a:sym typeface="Wingdings" panose="05000000000000000000" pitchFamily="2" charset="2"/>
              </a:rPr>
              <a:t>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일부만 보간 </a:t>
            </a:r>
            <a:r>
              <a:rPr lang="en-US" altLang="ko-KR" sz="1400" b="1" dirty="0"/>
              <a:t>10%</a:t>
            </a:r>
          </a:p>
          <a:p>
            <a:pPr lvl="2"/>
            <a:r>
              <a:rPr lang="ko-KR" altLang="en-US" sz="1400" b="1" dirty="0"/>
              <a:t>불 필요한 데이터 </a:t>
            </a:r>
            <a:r>
              <a:rPr lang="ko-KR" altLang="en-US" sz="1400" b="1" dirty="0" err="1"/>
              <a:t>전처리</a:t>
            </a:r>
            <a:r>
              <a:rPr lang="ko-KR" altLang="en-US" sz="1400" b="1" dirty="0"/>
              <a:t> </a:t>
            </a:r>
            <a:r>
              <a:rPr lang="en-US" altLang="ko-KR" sz="1400" b="1" dirty="0">
                <a:sym typeface="Wingdings" panose="05000000000000000000" pitchFamily="2" charset="2"/>
              </a:rPr>
              <a:t>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삭제</a:t>
            </a:r>
            <a:endParaRPr lang="en-US" altLang="ko-KR" sz="1400" b="1" dirty="0"/>
          </a:p>
          <a:p>
            <a:pPr lvl="2"/>
            <a:r>
              <a:rPr lang="ko-KR" altLang="en-US" sz="1400" b="1" dirty="0"/>
              <a:t>노이즈 데이터 </a:t>
            </a:r>
            <a:r>
              <a:rPr lang="ko-KR" altLang="en-US" sz="1400" b="1" dirty="0" err="1"/>
              <a:t>전처리</a:t>
            </a:r>
            <a:r>
              <a:rPr lang="ko-KR" altLang="en-US" sz="1400" b="1" dirty="0"/>
              <a:t> </a:t>
            </a:r>
            <a:r>
              <a:rPr lang="en-US" altLang="ko-KR" sz="1400" b="1" dirty="0">
                <a:sym typeface="Wingdings" panose="05000000000000000000" pitchFamily="2" charset="2"/>
              </a:rPr>
              <a:t></a:t>
            </a:r>
            <a:r>
              <a:rPr lang="en-US" altLang="ko-KR" sz="1400" b="1" dirty="0"/>
              <a:t> </a:t>
            </a:r>
            <a:r>
              <a:rPr lang="ko-KR" altLang="en-US" sz="1400" b="1" dirty="0" err="1"/>
              <a:t>전처리</a:t>
            </a:r>
            <a:endParaRPr lang="en-US" altLang="ko-KR" sz="1400" b="1" dirty="0"/>
          </a:p>
          <a:p>
            <a:pPr marL="630000" lvl="2" indent="0">
              <a:buFont typeface="Arial" panose="020B0604020202020204" pitchFamily="34" charset="0"/>
              <a:buNone/>
            </a:pPr>
            <a:endParaRPr lang="en-US" altLang="ko-KR" sz="1400" b="1" dirty="0"/>
          </a:p>
          <a:p>
            <a:pPr marL="630000" lvl="2" indent="0">
              <a:buFont typeface="Arial" panose="020B0604020202020204" pitchFamily="34" charset="0"/>
              <a:buNone/>
            </a:pPr>
            <a:endParaRPr lang="en-US" altLang="ko-KR" sz="1600" dirty="0"/>
          </a:p>
          <a:p>
            <a:pPr lvl="1"/>
            <a:r>
              <a:rPr lang="en-US" altLang="ko-KR" sz="1800" dirty="0"/>
              <a:t>- </a:t>
            </a:r>
            <a:r>
              <a:rPr lang="ko-KR" altLang="en-US" sz="1800" b="1" dirty="0" err="1"/>
              <a:t>하이퍼파라미터</a:t>
            </a:r>
            <a:endParaRPr lang="en-US" altLang="ko-KR" sz="1800" b="1" dirty="0"/>
          </a:p>
          <a:p>
            <a:pPr lvl="2"/>
            <a:r>
              <a:rPr lang="en-US" altLang="ko-KR" sz="1800" dirty="0"/>
              <a:t>Batch :   32  </a:t>
            </a:r>
          </a:p>
          <a:p>
            <a:pPr lvl="2"/>
            <a:r>
              <a:rPr lang="en-US" altLang="ko-KR" sz="1800" dirty="0"/>
              <a:t>Epoch :  100  </a:t>
            </a:r>
          </a:p>
          <a:p>
            <a:pPr lvl="2"/>
            <a:r>
              <a:rPr lang="en-US" altLang="ko-KR" sz="1800" dirty="0" err="1"/>
              <a:t>Learing</a:t>
            </a:r>
            <a:r>
              <a:rPr lang="en-US" altLang="ko-KR" sz="1800" dirty="0"/>
              <a:t> rate :  0.001     </a:t>
            </a:r>
          </a:p>
          <a:p>
            <a:pPr lvl="2"/>
            <a:r>
              <a:rPr lang="en-US" altLang="ko-KR" sz="1800" dirty="0"/>
              <a:t>Loss  :  </a:t>
            </a:r>
            <a:r>
              <a:rPr lang="en-US" altLang="ko-KR" sz="1800" dirty="0" err="1"/>
              <a:t>nn.CrossEntropyLoss</a:t>
            </a:r>
            <a:r>
              <a:rPr lang="en-US" altLang="ko-KR" sz="1800" dirty="0"/>
              <a:t>()</a:t>
            </a:r>
          </a:p>
          <a:p>
            <a:pPr lvl="2"/>
            <a:r>
              <a:rPr lang="en-US" altLang="ko-KR" sz="1800" dirty="0"/>
              <a:t>Optimizer : Adam</a:t>
            </a:r>
          </a:p>
          <a:p>
            <a:pPr lvl="2"/>
            <a:r>
              <a:rPr lang="en-US" altLang="ko-KR" sz="1800" dirty="0" err="1"/>
              <a:t>train_val_test_split</a:t>
            </a:r>
            <a:r>
              <a:rPr lang="en-US" altLang="ko-KR" sz="1800" dirty="0"/>
              <a:t> : 7 : 1.5 : 1.5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6C2FBF6-BF62-1001-4163-6FE66E12D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479" y="2613930"/>
            <a:ext cx="6000416" cy="390229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CE170F5-E3D3-4812-DEA8-1248EDB1E340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623E64-E0FD-A888-1869-874D79BA44A6}"/>
              </a:ext>
            </a:extLst>
          </p:cNvPr>
          <p:cNvSpPr txBox="1"/>
          <p:nvPr/>
        </p:nvSpPr>
        <p:spPr>
          <a:xfrm>
            <a:off x="745980" y="120874"/>
            <a:ext cx="5229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Modeling </a:t>
            </a:r>
            <a:r>
              <a:rPr lang="ko-KR" altLang="en-US" sz="28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및 성능평가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31EF1A-8AB7-9822-509C-4B7DBC340CE6}"/>
              </a:ext>
            </a:extLst>
          </p:cNvPr>
          <p:cNvSpPr txBox="1"/>
          <p:nvPr/>
        </p:nvSpPr>
        <p:spPr>
          <a:xfrm>
            <a:off x="6618915" y="1426883"/>
            <a:ext cx="4152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2. </a:t>
            </a:r>
            <a:r>
              <a:rPr lang="ko-KR" altLang="en-US" sz="1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향후 연구 계획 </a:t>
            </a:r>
            <a:endParaRPr lang="en-US" altLang="ko-KR" sz="1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    -  </a:t>
            </a:r>
            <a:r>
              <a:rPr lang="ko-KR" altLang="en-US" sz="1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추가적인 데이터 확보 예정</a:t>
            </a:r>
            <a:endParaRPr lang="en-US" altLang="ko-KR" sz="1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    -  </a:t>
            </a:r>
            <a:r>
              <a:rPr lang="ko-KR" altLang="en-US" sz="1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향후 전체 데이터셋에 패턴 보간 예정</a:t>
            </a:r>
            <a:endParaRPr lang="en-US" altLang="ko-KR" sz="1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371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D2962EC-463A-5CD3-B1E2-883BA97441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" y="0"/>
            <a:ext cx="1219181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525114-D3F3-FC30-2D9E-61C455BA255A}"/>
              </a:ext>
            </a:extLst>
          </p:cNvPr>
          <p:cNvSpPr txBox="1"/>
          <p:nvPr/>
        </p:nvSpPr>
        <p:spPr>
          <a:xfrm>
            <a:off x="909250" y="2253549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788B35-A5A7-0C57-516C-E6F86E2C2651}"/>
              </a:ext>
            </a:extLst>
          </p:cNvPr>
          <p:cNvSpPr txBox="1"/>
          <p:nvPr/>
        </p:nvSpPr>
        <p:spPr>
          <a:xfrm>
            <a:off x="202820" y="3211375"/>
            <a:ext cx="119891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 모델을 적용한  서비스 모습                                 어떻게</a:t>
            </a:r>
            <a:r>
              <a:rPr lang="en-US" altLang="ko-KR" sz="4000" b="1" dirty="0">
                <a:solidFill>
                  <a:schemeClr val="bg1"/>
                </a:solidFill>
              </a:rPr>
              <a:t>?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22F6819-044C-31A2-D01A-D555B481AF7D}"/>
              </a:ext>
            </a:extLst>
          </p:cNvPr>
          <p:cNvCxnSpPr>
            <a:cxnSpLocks/>
          </p:cNvCxnSpPr>
          <p:nvPr/>
        </p:nvCxnSpPr>
        <p:spPr>
          <a:xfrm>
            <a:off x="7004901" y="3565318"/>
            <a:ext cx="3220880" cy="0"/>
          </a:xfrm>
          <a:prstGeom prst="line">
            <a:avLst/>
          </a:prstGeom>
          <a:ln w="177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1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E4698-8668-8AC2-9890-8E99670CA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A0A870B-7676-C6F8-4EE0-A2FFFCED4D2C}"/>
              </a:ext>
            </a:extLst>
          </p:cNvPr>
          <p:cNvSpPr txBox="1"/>
          <p:nvPr/>
        </p:nvSpPr>
        <p:spPr>
          <a:xfrm>
            <a:off x="9107622" y="3197301"/>
            <a:ext cx="2003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내용을</a:t>
            </a:r>
            <a:endParaRPr lang="en-US" altLang="ko-KR" sz="28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입력하세요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A139CCF-DF2D-A8FF-3C70-73483027640B}"/>
              </a:ext>
            </a:extLst>
          </p:cNvPr>
          <p:cNvGrpSpPr/>
          <p:nvPr/>
        </p:nvGrpSpPr>
        <p:grpSpPr>
          <a:xfrm>
            <a:off x="739612" y="1939128"/>
            <a:ext cx="3117713" cy="3958752"/>
            <a:chOff x="18750633" y="26608022"/>
            <a:chExt cx="7670152" cy="13635825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F3CC3FB-DE29-7DDB-C96C-343D327FC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50633" y="26608022"/>
              <a:ext cx="7670152" cy="13635825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07D96D6-EE85-0993-8286-3CC930D4C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8872">
              <a:off x="20038196" y="27357661"/>
              <a:ext cx="2767439" cy="606624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C565B0E-78CC-AD6D-2B25-9539E88822EF}"/>
              </a:ext>
            </a:extLst>
          </p:cNvPr>
          <p:cNvGrpSpPr/>
          <p:nvPr/>
        </p:nvGrpSpPr>
        <p:grpSpPr>
          <a:xfrm>
            <a:off x="4556563" y="1872272"/>
            <a:ext cx="3078874" cy="4062674"/>
            <a:chOff x="12890640" y="25571160"/>
            <a:chExt cx="13573727" cy="17496274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AD3D360-97F3-09DE-1597-91D496791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90640" y="25571160"/>
              <a:ext cx="13573727" cy="17496274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C6215DE-F1FA-AF7B-CDE6-CABD1E832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7855">
              <a:off x="18336989" y="30101264"/>
              <a:ext cx="3902699" cy="6189134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BFB498F-ECC8-3FFC-36E7-B5E88E8B67FD}"/>
              </a:ext>
            </a:extLst>
          </p:cNvPr>
          <p:cNvGrpSpPr/>
          <p:nvPr/>
        </p:nvGrpSpPr>
        <p:grpSpPr>
          <a:xfrm>
            <a:off x="8409895" y="1872272"/>
            <a:ext cx="3078874" cy="4025608"/>
            <a:chOff x="11935042" y="24221733"/>
            <a:chExt cx="13750540" cy="18039262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72FA62F-B1D6-6DFD-BAB8-27873B436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935042" y="24221733"/>
              <a:ext cx="13750540" cy="18039262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14080DB-654F-3A58-F981-8B948B158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0689">
              <a:off x="16330309" y="28578236"/>
              <a:ext cx="5239044" cy="8222241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93B7E96-DA3C-0754-7717-B9980EFE62F0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290F99-F585-107E-F2BE-91576212E9D4}"/>
              </a:ext>
            </a:extLst>
          </p:cNvPr>
          <p:cNvSpPr txBox="1"/>
          <p:nvPr/>
        </p:nvSpPr>
        <p:spPr>
          <a:xfrm>
            <a:off x="745980" y="120874"/>
            <a:ext cx="3724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서비스 </a:t>
            </a:r>
            <a:r>
              <a:rPr lang="en-US" altLang="ko-KR" sz="2800" b="1" spc="600" dirty="0">
                <a:latin typeface="Mongolian Baiti" panose="03000500000000000000" pitchFamily="66" charset="0"/>
                <a:ea typeface="Microsoft Yi Baiti" panose="03000500000000000000" pitchFamily="66" charset="0"/>
                <a:cs typeface="Mongolian Baiti" panose="03000500000000000000" pitchFamily="66" charset="0"/>
              </a:rPr>
              <a:t>Prototype</a:t>
            </a:r>
            <a:endParaRPr lang="ko-KR" altLang="en-US" sz="2800" b="1" spc="600" dirty="0">
              <a:latin typeface="Mongolian Baiti" panose="03000500000000000000" pitchFamily="66" charset="0"/>
              <a:ea typeface="Noto Sans KR" panose="020B0200000000000000" pitchFamily="50" charset="-127"/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10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E7FB32-717D-268E-D710-DEFD55F6CF6F}"/>
              </a:ext>
            </a:extLst>
          </p:cNvPr>
          <p:cNvSpPr/>
          <p:nvPr/>
        </p:nvSpPr>
        <p:spPr>
          <a:xfrm>
            <a:off x="2896739" y="1255612"/>
            <a:ext cx="1919391" cy="57596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기존 서비스 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75CC412-67E1-C024-BBA7-ACBF731B78EF}"/>
              </a:ext>
            </a:extLst>
          </p:cNvPr>
          <p:cNvSpPr/>
          <p:nvPr/>
        </p:nvSpPr>
        <p:spPr>
          <a:xfrm>
            <a:off x="6592066" y="1255612"/>
            <a:ext cx="2094554" cy="57596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우리 모델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E0C770-FB12-8F77-61B5-22A5F6111885}"/>
              </a:ext>
            </a:extLst>
          </p:cNvPr>
          <p:cNvSpPr txBox="1"/>
          <p:nvPr/>
        </p:nvSpPr>
        <p:spPr>
          <a:xfrm>
            <a:off x="2518098" y="2273229"/>
            <a:ext cx="298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1. </a:t>
            </a:r>
            <a:r>
              <a:rPr lang="ko-KR" altLang="en-US" b="1" dirty="0"/>
              <a:t>센서 </a:t>
            </a:r>
            <a:r>
              <a:rPr lang="en-US" altLang="ko-KR" b="1" dirty="0"/>
              <a:t>: </a:t>
            </a:r>
            <a:r>
              <a:rPr lang="ko-KR" altLang="en-US" b="1" dirty="0"/>
              <a:t>각각 </a:t>
            </a:r>
            <a:r>
              <a:rPr lang="en-US" altLang="ko-KR" b="1" dirty="0"/>
              <a:t> 4</a:t>
            </a:r>
            <a:r>
              <a:rPr lang="ko-KR" altLang="en-US" b="1" dirty="0"/>
              <a:t>개</a:t>
            </a:r>
            <a:r>
              <a:rPr lang="en-US" altLang="ko-KR" b="1" dirty="0"/>
              <a:t>(</a:t>
            </a:r>
            <a:r>
              <a:rPr lang="ko-KR" altLang="en-US" b="1" dirty="0"/>
              <a:t>총 </a:t>
            </a:r>
            <a:r>
              <a:rPr lang="en-US" altLang="ko-KR" b="1" dirty="0"/>
              <a:t>8</a:t>
            </a:r>
            <a:r>
              <a:rPr lang="ko-KR" altLang="en-US" b="1" dirty="0"/>
              <a:t>개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3ED77A-84E8-7665-64DC-5DDF8C477D2F}"/>
              </a:ext>
            </a:extLst>
          </p:cNvPr>
          <p:cNvSpPr txBox="1"/>
          <p:nvPr/>
        </p:nvSpPr>
        <p:spPr>
          <a:xfrm>
            <a:off x="2499749" y="2868932"/>
            <a:ext cx="2441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2. </a:t>
            </a:r>
            <a:r>
              <a:rPr lang="ko-KR" altLang="en-US" b="1" dirty="0"/>
              <a:t>가격 </a:t>
            </a:r>
            <a:r>
              <a:rPr lang="en-US" altLang="ko-KR" b="1" dirty="0"/>
              <a:t>: 250,000</a:t>
            </a:r>
            <a:r>
              <a:rPr lang="ko-KR" altLang="en-US" b="1" dirty="0"/>
              <a:t>원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F94EA6-384D-FBFC-6598-0FBCCC020C55}"/>
              </a:ext>
            </a:extLst>
          </p:cNvPr>
          <p:cNvSpPr txBox="1"/>
          <p:nvPr/>
        </p:nvSpPr>
        <p:spPr>
          <a:xfrm>
            <a:off x="6461471" y="2279161"/>
            <a:ext cx="2712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1. </a:t>
            </a:r>
            <a:r>
              <a:rPr lang="ko-KR" altLang="en-US" b="1" dirty="0"/>
              <a:t>센서 </a:t>
            </a:r>
            <a:r>
              <a:rPr lang="en-US" altLang="ko-KR" b="1" dirty="0"/>
              <a:t>: </a:t>
            </a:r>
            <a:r>
              <a:rPr lang="ko-KR" altLang="en-US" b="1" dirty="0"/>
              <a:t>각각 </a:t>
            </a:r>
            <a:r>
              <a:rPr lang="en-US" altLang="ko-KR" b="1" dirty="0"/>
              <a:t>2</a:t>
            </a:r>
            <a:r>
              <a:rPr lang="ko-KR" altLang="en-US" b="1" dirty="0"/>
              <a:t>개</a:t>
            </a:r>
            <a:r>
              <a:rPr lang="en-US" altLang="ko-KR" b="1" dirty="0"/>
              <a:t>(</a:t>
            </a:r>
            <a:r>
              <a:rPr lang="ko-KR" altLang="en-US" b="1" dirty="0"/>
              <a:t>총 </a:t>
            </a:r>
            <a:r>
              <a:rPr lang="en-US" altLang="ko-KR" b="1" dirty="0"/>
              <a:t>4</a:t>
            </a:r>
            <a:r>
              <a:rPr lang="ko-KR" altLang="en-US" b="1" dirty="0"/>
              <a:t>개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1CB55ED-1012-6639-D97A-3862790D23C7}"/>
              </a:ext>
            </a:extLst>
          </p:cNvPr>
          <p:cNvSpPr txBox="1"/>
          <p:nvPr/>
        </p:nvSpPr>
        <p:spPr>
          <a:xfrm>
            <a:off x="6214732" y="2868932"/>
            <a:ext cx="2441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2. </a:t>
            </a:r>
            <a:r>
              <a:rPr lang="ko-KR" altLang="en-US" b="1" dirty="0"/>
              <a:t>가격 </a:t>
            </a:r>
            <a:r>
              <a:rPr lang="en-US" altLang="ko-KR" b="1" dirty="0"/>
              <a:t>: 125,000</a:t>
            </a:r>
            <a:r>
              <a:rPr lang="ko-KR" altLang="en-US" b="1" dirty="0"/>
              <a:t>원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E5FFD3A-F473-C00A-5B36-A5C071D781C7}"/>
              </a:ext>
            </a:extLst>
          </p:cNvPr>
          <p:cNvCxnSpPr/>
          <p:nvPr/>
        </p:nvCxnSpPr>
        <p:spPr>
          <a:xfrm>
            <a:off x="5730530" y="978813"/>
            <a:ext cx="0" cy="37079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A74B635-423E-D819-89E2-5982F2C488D6}"/>
              </a:ext>
            </a:extLst>
          </p:cNvPr>
          <p:cNvSpPr txBox="1"/>
          <p:nvPr/>
        </p:nvSpPr>
        <p:spPr>
          <a:xfrm>
            <a:off x="6487692" y="3470958"/>
            <a:ext cx="2308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새로운 접근 방식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0607EA6-09FC-C4DA-37D1-C25BEAECCE4B}"/>
              </a:ext>
            </a:extLst>
          </p:cNvPr>
          <p:cNvSpPr txBox="1"/>
          <p:nvPr/>
        </p:nvSpPr>
        <p:spPr>
          <a:xfrm>
            <a:off x="6487691" y="4001253"/>
            <a:ext cx="2308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4. </a:t>
            </a:r>
            <a:r>
              <a:rPr lang="ko-KR" altLang="en-US" b="1" dirty="0"/>
              <a:t>높은 정확도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2D6054-C3DF-245A-635A-647C78046A7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4E7B81-B045-0BFA-8F1E-E143B41ED2A8}"/>
              </a:ext>
            </a:extLst>
          </p:cNvPr>
          <p:cNvSpPr txBox="1"/>
          <p:nvPr/>
        </p:nvSpPr>
        <p:spPr>
          <a:xfrm>
            <a:off x="745980" y="120874"/>
            <a:ext cx="4461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Expected Effects</a:t>
            </a:r>
            <a:endParaRPr lang="ko-KR" altLang="en-US" sz="2800" b="1" spc="600" dirty="0">
              <a:latin typeface="Georgia" panose="02040502050405020303" pitchFamily="18" charset="0"/>
              <a:ea typeface="Noto Sans KR" panose="020B0200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0E84299-84E0-C533-FB04-4ADD88C2D7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686906"/>
              </p:ext>
            </p:extLst>
          </p:nvPr>
        </p:nvGraphicFramePr>
        <p:xfrm>
          <a:off x="2607094" y="4821416"/>
          <a:ext cx="645479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2245">
                  <a:extLst>
                    <a:ext uri="{9D8B030D-6E8A-4147-A177-3AD203B41FA5}">
                      <a16:colId xmlns:a16="http://schemas.microsoft.com/office/drawing/2014/main" val="1987288064"/>
                    </a:ext>
                  </a:extLst>
                </a:gridCol>
                <a:gridCol w="3272552">
                  <a:extLst>
                    <a:ext uri="{9D8B030D-6E8A-4147-A177-3AD203B41FA5}">
                      <a16:colId xmlns:a16="http://schemas.microsoft.com/office/drawing/2014/main" val="20137123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길온</a:t>
                      </a:r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(I-SOL Standard)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우리 모델</a:t>
                      </a:r>
                      <a:endParaRPr lang="en-US" altLang="ko-KR" sz="1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638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1)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압력 분포도</a:t>
                      </a:r>
                    </a:p>
                    <a:p>
                      <a:pPr fontAlgn="base"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2)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</a:t>
                      </a:r>
                    </a:p>
                    <a:p>
                      <a:pPr fontAlgn="base"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3)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칼로리 소모</a:t>
                      </a:r>
                    </a:p>
                    <a:p>
                      <a:pPr fontAlgn="base"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4)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이동 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1)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압력 분포도</a:t>
                      </a:r>
                    </a:p>
                    <a:p>
                      <a:pPr fontAlgn="base"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2)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</a:t>
                      </a:r>
                    </a:p>
                    <a:p>
                      <a:pPr fontAlgn="base"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3)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칼로리 소모</a:t>
                      </a:r>
                    </a:p>
                    <a:p>
                      <a:pPr fontAlgn="base"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4)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이동 거리</a:t>
                      </a:r>
                    </a:p>
                    <a:p>
                      <a:pPr fontAlgn="base"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</a:t>
                      </a:r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실시간 자세 교정 시스템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5008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457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CAD27-0B42-DA37-9446-2F14AB48C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3EB8327-F371-E1AA-0577-6DE9DC18FD7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" y="0"/>
            <a:ext cx="1219181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86B951-5443-BA41-F7EA-B43EA3BEB4F2}"/>
              </a:ext>
            </a:extLst>
          </p:cNvPr>
          <p:cNvSpPr txBox="1"/>
          <p:nvPr/>
        </p:nvSpPr>
        <p:spPr>
          <a:xfrm>
            <a:off x="909250" y="2253549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72824-EE23-F242-A8AE-03BCA2764D35}"/>
              </a:ext>
            </a:extLst>
          </p:cNvPr>
          <p:cNvSpPr txBox="1"/>
          <p:nvPr/>
        </p:nvSpPr>
        <p:spPr>
          <a:xfrm>
            <a:off x="1107133" y="3211375"/>
            <a:ext cx="58977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시연은 어떻게 할 것인가</a:t>
            </a:r>
            <a:r>
              <a:rPr lang="en-US" altLang="ko-KR" sz="4000" b="1" dirty="0">
                <a:solidFill>
                  <a:schemeClr val="bg1"/>
                </a:solidFill>
              </a:rPr>
              <a:t>?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36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7C5DC-F71A-C3D7-A768-3BC112026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D06B451-F7A5-9B30-E2A7-E420A1413D5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177EDD-DB17-1FDE-2671-B76111BAFA27}"/>
              </a:ext>
            </a:extLst>
          </p:cNvPr>
          <p:cNvSpPr txBox="1"/>
          <p:nvPr/>
        </p:nvSpPr>
        <p:spPr>
          <a:xfrm>
            <a:off x="724829" y="117026"/>
            <a:ext cx="2500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600" dirty="0">
                <a:solidFill>
                  <a:schemeClr val="bg2">
                    <a:lumMod val="25000"/>
                  </a:schemeClr>
                </a:solidFill>
                <a:latin typeface="Noto Sans KR" panose="020B0200000000000000"/>
                <a:ea typeface="Noto Sans KR" panose="020B0200000000000000"/>
              </a:rPr>
              <a:t>문제 제기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4027404-F64D-32FC-C44E-060F7C4980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24"/>
          <a:stretch/>
        </p:blipFill>
        <p:spPr>
          <a:xfrm>
            <a:off x="5585203" y="3514986"/>
            <a:ext cx="160188" cy="8389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1358304-DFA7-55E6-5704-5B23BB51E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943310" y="2931495"/>
            <a:ext cx="416934" cy="4571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12B9086-A3F0-A29D-0A5A-0A0EBA762AD6}"/>
              </a:ext>
            </a:extLst>
          </p:cNvPr>
          <p:cNvSpPr txBox="1"/>
          <p:nvPr/>
        </p:nvSpPr>
        <p:spPr>
          <a:xfrm>
            <a:off x="571850" y="2536795"/>
            <a:ext cx="1129997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/>
              <a:t>러닝족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1000</a:t>
            </a:r>
            <a:r>
              <a:rPr lang="ko-KR" altLang="en-US" sz="3600" b="1" dirty="0"/>
              <a:t>만 시대</a:t>
            </a:r>
            <a:r>
              <a:rPr lang="en-US" altLang="ko-KR" sz="3600" b="1" dirty="0"/>
              <a:t>, </a:t>
            </a:r>
            <a:r>
              <a:rPr lang="ko-KR" altLang="en-US" sz="3600" b="1" dirty="0"/>
              <a:t>손목 위에 </a:t>
            </a:r>
            <a:r>
              <a:rPr lang="en-US" altLang="ko-KR" sz="3600" b="1" dirty="0"/>
              <a:t>‘</a:t>
            </a:r>
            <a:r>
              <a:rPr lang="ko-KR" altLang="en-US" sz="3600" b="1" dirty="0"/>
              <a:t>국가대표 코치</a:t>
            </a:r>
            <a:r>
              <a:rPr lang="en-US" altLang="ko-KR" sz="3600" b="1" dirty="0"/>
              <a:t>’ </a:t>
            </a:r>
            <a:r>
              <a:rPr lang="ko-KR" altLang="en-US" sz="3600" b="1" dirty="0"/>
              <a:t>올렸다</a:t>
            </a:r>
            <a:r>
              <a:rPr lang="en-US" altLang="ko-KR" sz="3600" b="1" dirty="0"/>
              <a:t>.</a:t>
            </a:r>
          </a:p>
          <a:p>
            <a:endParaRPr lang="en-US" altLang="ko-KR" sz="2400" dirty="0"/>
          </a:p>
          <a:p>
            <a:r>
              <a:rPr lang="ko-KR" altLang="en-US" sz="1400" dirty="0"/>
              <a:t>동아일보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원문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</a:rPr>
              <a:t>|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기사전송 </a:t>
            </a:r>
            <a:r>
              <a:rPr lang="en-US" altLang="ko-KR" sz="1400" dirty="0"/>
              <a:t>2024-08-03 11:00  </a:t>
            </a:r>
            <a:r>
              <a:rPr lang="ko-KR" altLang="en-US" sz="1400" dirty="0"/>
              <a:t>최종수정 </a:t>
            </a:r>
            <a:r>
              <a:rPr lang="en-US" altLang="ko-KR" sz="1400" dirty="0"/>
              <a:t>2024-08-05 17:56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44792044-A412-EC48-421A-3D002D944129}"/>
              </a:ext>
            </a:extLst>
          </p:cNvPr>
          <p:cNvSpPr/>
          <p:nvPr/>
        </p:nvSpPr>
        <p:spPr>
          <a:xfrm>
            <a:off x="571850" y="2361363"/>
            <a:ext cx="4110682" cy="944545"/>
          </a:xfrm>
          <a:prstGeom prst="frame">
            <a:avLst>
              <a:gd name="adj1" fmla="val 983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341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4CB99-0F13-9048-6265-DE3BD4B7A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C35417-2B90-D8B7-11E8-7E3458AA5087}"/>
              </a:ext>
            </a:extLst>
          </p:cNvPr>
          <p:cNvSpPr txBox="1"/>
          <p:nvPr/>
        </p:nvSpPr>
        <p:spPr>
          <a:xfrm>
            <a:off x="821938" y="178417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시연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D696787-E217-4981-B881-775EB294EAC2}"/>
              </a:ext>
            </a:extLst>
          </p:cNvPr>
          <p:cNvSpPr/>
          <p:nvPr/>
        </p:nvSpPr>
        <p:spPr>
          <a:xfrm>
            <a:off x="1035693" y="1786855"/>
            <a:ext cx="2676088" cy="131167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Train </a:t>
            </a:r>
            <a:r>
              <a:rPr lang="ko-KR" altLang="en-US" dirty="0">
                <a:solidFill>
                  <a:schemeClr val="bg1"/>
                </a:solidFill>
              </a:rPr>
              <a:t>과정에서 모델 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BEST </a:t>
            </a:r>
            <a:r>
              <a:rPr lang="ko-KR" altLang="en-US" dirty="0">
                <a:solidFill>
                  <a:schemeClr val="bg1"/>
                </a:solidFill>
              </a:rPr>
              <a:t>파라미터 저장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2548394-2F46-0A1E-3975-6F97133FC274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944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EBE28-6A74-E051-F60E-42BE26063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59478-9CFF-8742-06D1-9DEBB07AACF7}"/>
              </a:ext>
            </a:extLst>
          </p:cNvPr>
          <p:cNvSpPr txBox="1"/>
          <p:nvPr/>
        </p:nvSpPr>
        <p:spPr>
          <a:xfrm>
            <a:off x="821938" y="178417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시연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A3737F4-2B8B-4EF0-D2BF-697F2788C330}"/>
              </a:ext>
            </a:extLst>
          </p:cNvPr>
          <p:cNvSpPr/>
          <p:nvPr/>
        </p:nvSpPr>
        <p:spPr>
          <a:xfrm>
            <a:off x="1035693" y="1786855"/>
            <a:ext cx="2676088" cy="131167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Train </a:t>
            </a:r>
            <a:r>
              <a:rPr lang="ko-KR" altLang="en-US" dirty="0">
                <a:solidFill>
                  <a:schemeClr val="bg1"/>
                </a:solidFill>
              </a:rPr>
              <a:t>과정에서 모델 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BEST </a:t>
            </a:r>
            <a:r>
              <a:rPr lang="ko-KR" altLang="en-US" dirty="0">
                <a:solidFill>
                  <a:schemeClr val="bg1"/>
                </a:solidFill>
              </a:rPr>
              <a:t>파라미터 저장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3380DCB5-672D-9238-8883-40D7EC9D0204}"/>
              </a:ext>
            </a:extLst>
          </p:cNvPr>
          <p:cNvSpPr/>
          <p:nvPr/>
        </p:nvSpPr>
        <p:spPr>
          <a:xfrm rot="16200000">
            <a:off x="3961528" y="2230694"/>
            <a:ext cx="327171" cy="42399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2760720-CB67-438D-E7F6-368249C0CB1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73E0FB1-BEBF-0A6E-A04F-D77630BE28F4}"/>
              </a:ext>
            </a:extLst>
          </p:cNvPr>
          <p:cNvSpPr/>
          <p:nvPr/>
        </p:nvSpPr>
        <p:spPr>
          <a:xfrm>
            <a:off x="4538446" y="1786853"/>
            <a:ext cx="2676088" cy="131167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TEST </a:t>
            </a:r>
            <a:r>
              <a:rPr lang="ko-KR" altLang="en-US" dirty="0">
                <a:solidFill>
                  <a:schemeClr val="bg1"/>
                </a:solidFill>
              </a:rPr>
              <a:t>함수에서 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파라미터 </a:t>
            </a:r>
            <a:r>
              <a:rPr lang="en-US" altLang="ko-KR" dirty="0">
                <a:solidFill>
                  <a:schemeClr val="bg1"/>
                </a:solidFill>
              </a:rPr>
              <a:t>Load</a:t>
            </a:r>
          </a:p>
        </p:txBody>
      </p:sp>
    </p:spTree>
    <p:extLst>
      <p:ext uri="{BB962C8B-B14F-4D97-AF65-F5344CB8AC3E}">
        <p14:creationId xmlns:p14="http://schemas.microsoft.com/office/powerpoint/2010/main" val="1757248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06869-477A-E7A7-FEB4-A907758B5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21123C-4F56-ABDA-D5A7-CDEF82ACA52E}"/>
              </a:ext>
            </a:extLst>
          </p:cNvPr>
          <p:cNvSpPr txBox="1"/>
          <p:nvPr/>
        </p:nvSpPr>
        <p:spPr>
          <a:xfrm>
            <a:off x="821938" y="178417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시연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81A12D9-86FA-4EDA-38EF-C34D19CA86AE}"/>
              </a:ext>
            </a:extLst>
          </p:cNvPr>
          <p:cNvSpPr/>
          <p:nvPr/>
        </p:nvSpPr>
        <p:spPr>
          <a:xfrm>
            <a:off x="1035693" y="1786855"/>
            <a:ext cx="2676088" cy="131167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Train </a:t>
            </a:r>
            <a:r>
              <a:rPr lang="ko-KR" altLang="en-US" dirty="0">
                <a:solidFill>
                  <a:schemeClr val="bg1"/>
                </a:solidFill>
              </a:rPr>
              <a:t>과정에서 모델 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BEST </a:t>
            </a:r>
            <a:r>
              <a:rPr lang="ko-KR" altLang="en-US" dirty="0">
                <a:solidFill>
                  <a:schemeClr val="bg1"/>
                </a:solidFill>
              </a:rPr>
              <a:t>파라미터 저장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4155D96C-8DFA-68B9-84DE-49A99FA6DD89}"/>
              </a:ext>
            </a:extLst>
          </p:cNvPr>
          <p:cNvSpPr/>
          <p:nvPr/>
        </p:nvSpPr>
        <p:spPr>
          <a:xfrm rot="16200000">
            <a:off x="3961528" y="2230694"/>
            <a:ext cx="327171" cy="42399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7F6045-29C1-250B-C01C-A91E289D0446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8CF88F8-4514-7CC0-0395-46835C59F429}"/>
              </a:ext>
            </a:extLst>
          </p:cNvPr>
          <p:cNvSpPr/>
          <p:nvPr/>
        </p:nvSpPr>
        <p:spPr>
          <a:xfrm>
            <a:off x="4538446" y="1786853"/>
            <a:ext cx="2676088" cy="131167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TEST </a:t>
            </a:r>
            <a:r>
              <a:rPr lang="ko-KR" altLang="en-US" dirty="0">
                <a:solidFill>
                  <a:schemeClr val="bg1"/>
                </a:solidFill>
              </a:rPr>
              <a:t>함수에서 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파라미터 </a:t>
            </a:r>
            <a:r>
              <a:rPr lang="en-US" altLang="ko-KR" dirty="0">
                <a:solidFill>
                  <a:schemeClr val="bg1"/>
                </a:solidFill>
              </a:rPr>
              <a:t>Load</a:t>
            </a: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599C573F-CAA9-D98C-CE75-5366CF7156FF}"/>
              </a:ext>
            </a:extLst>
          </p:cNvPr>
          <p:cNvSpPr/>
          <p:nvPr/>
        </p:nvSpPr>
        <p:spPr>
          <a:xfrm rot="16200000">
            <a:off x="7464281" y="2219603"/>
            <a:ext cx="327171" cy="42399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961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DA4AA-E2AF-17D9-6340-DA26B8722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62ED8B-F194-D98B-9256-BF27923493B2}"/>
              </a:ext>
            </a:extLst>
          </p:cNvPr>
          <p:cNvSpPr txBox="1"/>
          <p:nvPr/>
        </p:nvSpPr>
        <p:spPr>
          <a:xfrm>
            <a:off x="821938" y="178417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시연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EF87DF0-06BE-FC08-41E4-6BF0AA6B2293}"/>
              </a:ext>
            </a:extLst>
          </p:cNvPr>
          <p:cNvSpPr/>
          <p:nvPr/>
        </p:nvSpPr>
        <p:spPr>
          <a:xfrm>
            <a:off x="1035693" y="1786855"/>
            <a:ext cx="2676088" cy="131167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Train </a:t>
            </a:r>
            <a:r>
              <a:rPr lang="ko-KR" altLang="en-US" dirty="0">
                <a:solidFill>
                  <a:schemeClr val="bg1"/>
                </a:solidFill>
              </a:rPr>
              <a:t>과정에서 모델 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BEST </a:t>
            </a:r>
            <a:r>
              <a:rPr lang="ko-KR" altLang="en-US" dirty="0">
                <a:solidFill>
                  <a:schemeClr val="bg1"/>
                </a:solidFill>
              </a:rPr>
              <a:t>파라미터 저장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B81D3DF-6BB0-3571-6ED6-748ACDBB4E2E}"/>
              </a:ext>
            </a:extLst>
          </p:cNvPr>
          <p:cNvSpPr/>
          <p:nvPr/>
        </p:nvSpPr>
        <p:spPr>
          <a:xfrm rot="16200000">
            <a:off x="3961528" y="2230694"/>
            <a:ext cx="327171" cy="42399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AC1ACCA-7B93-6402-576C-838490538B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B857495-CC81-8A3C-ACDD-AD2D8848432F}"/>
              </a:ext>
            </a:extLst>
          </p:cNvPr>
          <p:cNvSpPr/>
          <p:nvPr/>
        </p:nvSpPr>
        <p:spPr>
          <a:xfrm>
            <a:off x="4538446" y="1786853"/>
            <a:ext cx="2676088" cy="131167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TEST </a:t>
            </a:r>
            <a:r>
              <a:rPr lang="ko-KR" altLang="en-US" dirty="0">
                <a:solidFill>
                  <a:schemeClr val="bg1"/>
                </a:solidFill>
              </a:rPr>
              <a:t>함수에서 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파라미터 </a:t>
            </a:r>
            <a:r>
              <a:rPr lang="en-US" altLang="ko-KR" dirty="0">
                <a:solidFill>
                  <a:schemeClr val="bg1"/>
                </a:solidFill>
              </a:rPr>
              <a:t>Load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6EDCF73-DE2B-C3CD-D639-77E378F95D69}"/>
              </a:ext>
            </a:extLst>
          </p:cNvPr>
          <p:cNvSpPr/>
          <p:nvPr/>
        </p:nvSpPr>
        <p:spPr>
          <a:xfrm>
            <a:off x="8041199" y="1775762"/>
            <a:ext cx="2676088" cy="131167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모델이 </a:t>
            </a:r>
            <a:r>
              <a:rPr lang="ko-KR" altLang="en-US">
                <a:solidFill>
                  <a:schemeClr val="bg1"/>
                </a:solidFill>
              </a:rPr>
              <a:t>분류 작업 진행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19486EDF-6224-DD6B-0ACD-C13FAD66DEA8}"/>
              </a:ext>
            </a:extLst>
          </p:cNvPr>
          <p:cNvSpPr/>
          <p:nvPr/>
        </p:nvSpPr>
        <p:spPr>
          <a:xfrm rot="16200000">
            <a:off x="7464281" y="2219603"/>
            <a:ext cx="327171" cy="42399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074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CF261-1375-673A-C6DE-6F63BABDF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674E35-4551-DF31-370E-600918191C77}"/>
              </a:ext>
            </a:extLst>
          </p:cNvPr>
          <p:cNvSpPr txBox="1"/>
          <p:nvPr/>
        </p:nvSpPr>
        <p:spPr>
          <a:xfrm>
            <a:off x="821938" y="178417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시연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9957257-1DE1-FCA8-D59F-76C03DEC318B}"/>
              </a:ext>
            </a:extLst>
          </p:cNvPr>
          <p:cNvSpPr/>
          <p:nvPr/>
        </p:nvSpPr>
        <p:spPr>
          <a:xfrm>
            <a:off x="1035693" y="1786855"/>
            <a:ext cx="2676088" cy="131167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Train </a:t>
            </a:r>
            <a:r>
              <a:rPr lang="ko-KR" altLang="en-US" dirty="0">
                <a:solidFill>
                  <a:schemeClr val="bg1"/>
                </a:solidFill>
              </a:rPr>
              <a:t>과정에서 모델 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BEST </a:t>
            </a:r>
            <a:r>
              <a:rPr lang="ko-KR" altLang="en-US" dirty="0">
                <a:solidFill>
                  <a:schemeClr val="bg1"/>
                </a:solidFill>
              </a:rPr>
              <a:t>파라미터 저장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83A9C2E4-F452-9942-E520-EAE21C722448}"/>
              </a:ext>
            </a:extLst>
          </p:cNvPr>
          <p:cNvSpPr/>
          <p:nvPr/>
        </p:nvSpPr>
        <p:spPr>
          <a:xfrm rot="16200000">
            <a:off x="3961528" y="2230694"/>
            <a:ext cx="327171" cy="42399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F9EECE8-BA56-BC27-7E75-7F5885C8D13C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E7FF1EC-0AA9-76A0-C0CB-D55B6CEC8056}"/>
              </a:ext>
            </a:extLst>
          </p:cNvPr>
          <p:cNvSpPr/>
          <p:nvPr/>
        </p:nvSpPr>
        <p:spPr>
          <a:xfrm>
            <a:off x="4538446" y="1786853"/>
            <a:ext cx="2676088" cy="131167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TEST </a:t>
            </a:r>
            <a:r>
              <a:rPr lang="ko-KR" altLang="en-US" dirty="0">
                <a:solidFill>
                  <a:schemeClr val="bg1"/>
                </a:solidFill>
              </a:rPr>
              <a:t>함수에서 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파라미터 </a:t>
            </a:r>
            <a:r>
              <a:rPr lang="en-US" altLang="ko-KR" dirty="0">
                <a:solidFill>
                  <a:schemeClr val="bg1"/>
                </a:solidFill>
              </a:rPr>
              <a:t>Load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C45CFAA-3FF7-CCC8-0212-1D0C297905F2}"/>
              </a:ext>
            </a:extLst>
          </p:cNvPr>
          <p:cNvSpPr/>
          <p:nvPr/>
        </p:nvSpPr>
        <p:spPr>
          <a:xfrm>
            <a:off x="8041199" y="1775762"/>
            <a:ext cx="2676088" cy="131167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모델이 </a:t>
            </a:r>
            <a:r>
              <a:rPr lang="ko-KR" altLang="en-US">
                <a:solidFill>
                  <a:schemeClr val="bg1"/>
                </a:solidFill>
              </a:rPr>
              <a:t>분류 작업 진행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D8B1BBF7-7044-487E-8275-83394111D0D3}"/>
              </a:ext>
            </a:extLst>
          </p:cNvPr>
          <p:cNvSpPr/>
          <p:nvPr/>
        </p:nvSpPr>
        <p:spPr>
          <a:xfrm rot="16200000">
            <a:off x="7464281" y="2219603"/>
            <a:ext cx="327171" cy="42399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56789138-2B4D-705B-4B1D-391465F4B77B}"/>
              </a:ext>
            </a:extLst>
          </p:cNvPr>
          <p:cNvSpPr/>
          <p:nvPr/>
        </p:nvSpPr>
        <p:spPr>
          <a:xfrm>
            <a:off x="9215657" y="3270321"/>
            <a:ext cx="327171" cy="42399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38A78A1-A164-256B-6A80-34F162915CE9}"/>
              </a:ext>
            </a:extLst>
          </p:cNvPr>
          <p:cNvSpPr/>
          <p:nvPr/>
        </p:nvSpPr>
        <p:spPr>
          <a:xfrm>
            <a:off x="8041199" y="3877200"/>
            <a:ext cx="2676088" cy="131167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결과 맞게 </a:t>
            </a:r>
            <a:r>
              <a:rPr lang="ko-KR" altLang="en-US" dirty="0" err="1">
                <a:solidFill>
                  <a:schemeClr val="bg1"/>
                </a:solidFill>
              </a:rPr>
              <a:t>출력문</a:t>
            </a:r>
            <a:r>
              <a:rPr lang="ko-KR" altLang="en-US" dirty="0">
                <a:solidFill>
                  <a:schemeClr val="bg1"/>
                </a:solidFill>
              </a:rPr>
              <a:t> 도출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866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CE1FF-9BB0-78C8-D2F8-BDECB65D5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8C1105-DE95-352F-681A-A64DC0AAAFA8}"/>
              </a:ext>
            </a:extLst>
          </p:cNvPr>
          <p:cNvSpPr txBox="1"/>
          <p:nvPr/>
        </p:nvSpPr>
        <p:spPr>
          <a:xfrm>
            <a:off x="821938" y="178417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시연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0F26823-6B6B-D21B-F18E-272F317D8FD3}"/>
              </a:ext>
            </a:extLst>
          </p:cNvPr>
          <p:cNvSpPr/>
          <p:nvPr/>
        </p:nvSpPr>
        <p:spPr>
          <a:xfrm>
            <a:off x="1035693" y="1786855"/>
            <a:ext cx="2676088" cy="131167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Train </a:t>
            </a:r>
            <a:r>
              <a:rPr lang="ko-KR" altLang="en-US" dirty="0">
                <a:solidFill>
                  <a:schemeClr val="bg1"/>
                </a:solidFill>
              </a:rPr>
              <a:t>과정에서 모델 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BEST </a:t>
            </a:r>
            <a:r>
              <a:rPr lang="ko-KR" altLang="en-US" dirty="0">
                <a:solidFill>
                  <a:schemeClr val="bg1"/>
                </a:solidFill>
              </a:rPr>
              <a:t>파라미터 저장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2F2F44E3-FB31-9213-45C5-67DAC984B63D}"/>
              </a:ext>
            </a:extLst>
          </p:cNvPr>
          <p:cNvSpPr/>
          <p:nvPr/>
        </p:nvSpPr>
        <p:spPr>
          <a:xfrm rot="16200000">
            <a:off x="3961528" y="2230694"/>
            <a:ext cx="327171" cy="42399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DECED80-3255-C2C3-FD0E-9AA16518224F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B17A078-2853-D3BF-8D70-C30CE1BB8AF9}"/>
              </a:ext>
            </a:extLst>
          </p:cNvPr>
          <p:cNvSpPr/>
          <p:nvPr/>
        </p:nvSpPr>
        <p:spPr>
          <a:xfrm>
            <a:off x="4538446" y="1786853"/>
            <a:ext cx="2676088" cy="131167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TEST </a:t>
            </a:r>
            <a:r>
              <a:rPr lang="ko-KR" altLang="en-US" dirty="0">
                <a:solidFill>
                  <a:schemeClr val="bg1"/>
                </a:solidFill>
              </a:rPr>
              <a:t>함수에서 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파라미터 </a:t>
            </a:r>
            <a:r>
              <a:rPr lang="en-US" altLang="ko-KR" dirty="0">
                <a:solidFill>
                  <a:schemeClr val="bg1"/>
                </a:solidFill>
              </a:rPr>
              <a:t>Load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3485A54-31DC-5489-288E-83C82ABAA8F1}"/>
              </a:ext>
            </a:extLst>
          </p:cNvPr>
          <p:cNvSpPr/>
          <p:nvPr/>
        </p:nvSpPr>
        <p:spPr>
          <a:xfrm>
            <a:off x="8041199" y="1775762"/>
            <a:ext cx="2676088" cy="131167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모델이 </a:t>
            </a:r>
            <a:r>
              <a:rPr lang="ko-KR" altLang="en-US">
                <a:solidFill>
                  <a:schemeClr val="bg1"/>
                </a:solidFill>
              </a:rPr>
              <a:t>분류 작업 진행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9A08A51B-44DD-F901-728C-D411EF6E3E66}"/>
              </a:ext>
            </a:extLst>
          </p:cNvPr>
          <p:cNvSpPr/>
          <p:nvPr/>
        </p:nvSpPr>
        <p:spPr>
          <a:xfrm rot="16200000">
            <a:off x="7464281" y="2219603"/>
            <a:ext cx="327171" cy="42399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22EFD517-BE9B-BFF0-3335-B34A58C34841}"/>
              </a:ext>
            </a:extLst>
          </p:cNvPr>
          <p:cNvSpPr/>
          <p:nvPr/>
        </p:nvSpPr>
        <p:spPr>
          <a:xfrm>
            <a:off x="9215657" y="3270321"/>
            <a:ext cx="327171" cy="42399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26A3FAB-13C7-9177-5AD3-C754374EBFD2}"/>
              </a:ext>
            </a:extLst>
          </p:cNvPr>
          <p:cNvSpPr/>
          <p:nvPr/>
        </p:nvSpPr>
        <p:spPr>
          <a:xfrm>
            <a:off x="8041199" y="3877200"/>
            <a:ext cx="2676088" cy="131167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결과 맞게 </a:t>
            </a:r>
            <a:r>
              <a:rPr lang="ko-KR" altLang="en-US" dirty="0" err="1">
                <a:solidFill>
                  <a:schemeClr val="bg1"/>
                </a:solidFill>
              </a:rPr>
              <a:t>출력문</a:t>
            </a:r>
            <a:r>
              <a:rPr lang="ko-KR" altLang="en-US" dirty="0">
                <a:solidFill>
                  <a:schemeClr val="bg1"/>
                </a:solidFill>
              </a:rPr>
              <a:t> 도출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73DDE643-013F-3B76-40B0-1C26DD7D9D6D}"/>
              </a:ext>
            </a:extLst>
          </p:cNvPr>
          <p:cNvSpPr/>
          <p:nvPr/>
        </p:nvSpPr>
        <p:spPr>
          <a:xfrm rot="5400000">
            <a:off x="7464281" y="4321039"/>
            <a:ext cx="327171" cy="42399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CF506D7-758A-B0A7-0CB6-B11D993BA895}"/>
              </a:ext>
            </a:extLst>
          </p:cNvPr>
          <p:cNvSpPr/>
          <p:nvPr/>
        </p:nvSpPr>
        <p:spPr>
          <a:xfrm>
            <a:off x="4563965" y="3877200"/>
            <a:ext cx="2676088" cy="131167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음성으로 사용자에게 제공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366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BA774-BC08-4123-0E63-A5B4ACB44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29F440-91F3-8003-4623-AF1DE8222AB0}"/>
              </a:ext>
            </a:extLst>
          </p:cNvPr>
          <p:cNvSpPr txBox="1"/>
          <p:nvPr/>
        </p:nvSpPr>
        <p:spPr>
          <a:xfrm>
            <a:off x="821938" y="178417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시연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F2C030-ADDA-E710-FE61-1069D731BC2A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1034CD-3BBD-3D65-7DFF-03476A415694}"/>
              </a:ext>
            </a:extLst>
          </p:cNvPr>
          <p:cNvSpPr txBox="1"/>
          <p:nvPr/>
        </p:nvSpPr>
        <p:spPr>
          <a:xfrm>
            <a:off x="3048953" y="2967335"/>
            <a:ext cx="60979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## </a:t>
            </a:r>
            <a:r>
              <a:rPr lang="ko-KR" altLang="en-US" dirty="0">
                <a:solidFill>
                  <a:schemeClr val="bg1"/>
                </a:solidFill>
              </a:rPr>
              <a:t>향후 과제 어떤 센서에서 높은 값이 나와서 그 부분을 어떻게 개선하면 될지에 대한 방법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도메인 지식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을 연구해 볼 가치가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F9B17E-BD3E-F60D-6766-369744B0BA0B}"/>
              </a:ext>
            </a:extLst>
          </p:cNvPr>
          <p:cNvSpPr txBox="1"/>
          <p:nvPr/>
        </p:nvSpPr>
        <p:spPr>
          <a:xfrm>
            <a:off x="570780" y="5838732"/>
            <a:ext cx="111475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/>
              <a:t>향후 과제  </a:t>
            </a:r>
            <a:r>
              <a:rPr lang="en-US" altLang="ko-KR" sz="2400" b="1" dirty="0"/>
              <a:t>:  </a:t>
            </a:r>
            <a:r>
              <a:rPr lang="ko-KR" altLang="en-US" sz="2400" b="1" dirty="0"/>
              <a:t>어떤 센서에서 높은 값이 나와서 자세를 어떻게 개선하면 좋은지에 대한 방법을 연구 필요성 느낌</a:t>
            </a:r>
            <a:r>
              <a:rPr lang="en-US" altLang="ko-KR" sz="2400" b="1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AA8707-8667-CE57-8DF8-42266E9DD2BD}"/>
              </a:ext>
            </a:extLst>
          </p:cNvPr>
          <p:cNvSpPr txBox="1"/>
          <p:nvPr/>
        </p:nvSpPr>
        <p:spPr>
          <a:xfrm>
            <a:off x="4397289" y="1626426"/>
            <a:ext cx="2624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현재 기술 수준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8D84DE-D432-C34D-7109-4623BB2085DC}"/>
              </a:ext>
            </a:extLst>
          </p:cNvPr>
          <p:cNvSpPr txBox="1"/>
          <p:nvPr/>
        </p:nvSpPr>
        <p:spPr>
          <a:xfrm>
            <a:off x="3809359" y="2601369"/>
            <a:ext cx="44462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이진 분류</a:t>
            </a:r>
            <a:endParaRPr lang="en-US" altLang="ko-KR" b="1" dirty="0"/>
          </a:p>
          <a:p>
            <a:pPr marL="342900" indent="-342900">
              <a:buFontTx/>
              <a:buAutoNum type="arabicPeriod"/>
            </a:pPr>
            <a:r>
              <a:rPr lang="ko-KR" altLang="en-US" b="1" dirty="0"/>
              <a:t>정적 시스템</a:t>
            </a:r>
            <a:r>
              <a:rPr lang="en-US" altLang="ko-KR" b="1" dirty="0"/>
              <a:t>(</a:t>
            </a:r>
            <a:r>
              <a:rPr lang="ko-KR" altLang="en-US" b="1" dirty="0" err="1"/>
              <a:t>센서값을</a:t>
            </a:r>
            <a:r>
              <a:rPr lang="ko-KR" altLang="en-US" b="1" dirty="0"/>
              <a:t> 저장 처리</a:t>
            </a:r>
            <a:r>
              <a:rPr lang="en-US" altLang="ko-KR" b="1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확률 값에 따라 좋은 자세</a:t>
            </a:r>
            <a:r>
              <a:rPr lang="en-US" altLang="ko-KR" b="1" dirty="0"/>
              <a:t>, </a:t>
            </a:r>
            <a:r>
              <a:rPr lang="ko-KR" altLang="en-US" b="1" dirty="0"/>
              <a:t>불균형 자세 분류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그에 맞는 메시지 출력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3C57BA-9E08-DD8C-F842-843C85430DC1}"/>
              </a:ext>
            </a:extLst>
          </p:cNvPr>
          <p:cNvSpPr txBox="1"/>
          <p:nvPr/>
        </p:nvSpPr>
        <p:spPr>
          <a:xfrm>
            <a:off x="4772813" y="3894031"/>
            <a:ext cx="3371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Ex)</a:t>
            </a:r>
          </a:p>
          <a:p>
            <a:r>
              <a:rPr lang="en-US" altLang="ko-KR" dirty="0"/>
              <a:t>    Class == 1 : </a:t>
            </a:r>
            <a:r>
              <a:rPr lang="ko-KR" altLang="en-US" dirty="0"/>
              <a:t> 좋은 자세입니다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Class == 2 : </a:t>
            </a:r>
            <a:r>
              <a:rPr lang="ko-KR" altLang="en-US" dirty="0"/>
              <a:t>불안정적인 자세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55602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D29F0-A3F0-0DA7-1F2C-799DD30E6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2CCF98-0AEB-E358-61D3-65852E198291}"/>
              </a:ext>
            </a:extLst>
          </p:cNvPr>
          <p:cNvSpPr txBox="1"/>
          <p:nvPr/>
        </p:nvSpPr>
        <p:spPr>
          <a:xfrm>
            <a:off x="821938" y="178417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시연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E8602EF-8905-9D58-F7D6-9E5365539C7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828FE3-0CCB-44A6-E77D-175159A2A3AE}"/>
              </a:ext>
            </a:extLst>
          </p:cNvPr>
          <p:cNvSpPr txBox="1"/>
          <p:nvPr/>
        </p:nvSpPr>
        <p:spPr>
          <a:xfrm>
            <a:off x="3048953" y="2967335"/>
            <a:ext cx="60979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## </a:t>
            </a:r>
            <a:r>
              <a:rPr lang="ko-KR" altLang="en-US" dirty="0">
                <a:solidFill>
                  <a:schemeClr val="bg1"/>
                </a:solidFill>
              </a:rPr>
              <a:t>향후 과제 어떤 센서에서 높은 값이 나와서 그 부분을 어떻게 개선하면 될지에 대한 방법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도메인 지식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을 연구해 볼 가치가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0C0FD9-0B23-9B10-782C-DA0C81C18262}"/>
              </a:ext>
            </a:extLst>
          </p:cNvPr>
          <p:cNvSpPr txBox="1"/>
          <p:nvPr/>
        </p:nvSpPr>
        <p:spPr>
          <a:xfrm>
            <a:off x="570780" y="5838732"/>
            <a:ext cx="111475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/>
              <a:t>향후 과제  </a:t>
            </a:r>
            <a:r>
              <a:rPr lang="en-US" altLang="ko-KR" sz="2400" b="1" dirty="0"/>
              <a:t>:  </a:t>
            </a:r>
            <a:r>
              <a:rPr lang="ko-KR" altLang="en-US" sz="2400" b="1" dirty="0"/>
              <a:t>어떤 센서에서 높은 값이 나와서 자세를 어떻게 개선하면 좋은지에 대한 방법을 연구 필요성 느낌</a:t>
            </a:r>
            <a:r>
              <a:rPr lang="en-US" altLang="ko-KR" sz="2400" b="1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04616-A5AE-37FF-BD2E-1765A7CFB90B}"/>
              </a:ext>
            </a:extLst>
          </p:cNvPr>
          <p:cNvSpPr txBox="1"/>
          <p:nvPr/>
        </p:nvSpPr>
        <p:spPr>
          <a:xfrm>
            <a:off x="2081927" y="1475424"/>
            <a:ext cx="2624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현재 기술 수준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DDB8AC-A9B5-F1D3-BE2E-8C262E2FF83A}"/>
              </a:ext>
            </a:extLst>
          </p:cNvPr>
          <p:cNvSpPr txBox="1"/>
          <p:nvPr/>
        </p:nvSpPr>
        <p:spPr>
          <a:xfrm>
            <a:off x="7806692" y="1478042"/>
            <a:ext cx="2624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향후 기술 목표  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63739F4-879F-0286-F919-D13817A87C46}"/>
              </a:ext>
            </a:extLst>
          </p:cNvPr>
          <p:cNvCxnSpPr/>
          <p:nvPr/>
        </p:nvCxnSpPr>
        <p:spPr>
          <a:xfrm>
            <a:off x="6096000" y="1280160"/>
            <a:ext cx="0" cy="36347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7D71127-5C5E-16CB-4F38-81BB5AC255AB}"/>
              </a:ext>
            </a:extLst>
          </p:cNvPr>
          <p:cNvSpPr txBox="1"/>
          <p:nvPr/>
        </p:nvSpPr>
        <p:spPr>
          <a:xfrm>
            <a:off x="1493997" y="2450367"/>
            <a:ext cx="44462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이진 분류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정적 시스템</a:t>
            </a:r>
            <a:r>
              <a:rPr lang="en-US" altLang="ko-KR" b="1" dirty="0"/>
              <a:t>(</a:t>
            </a:r>
            <a:r>
              <a:rPr lang="ko-KR" altLang="en-US" b="1" dirty="0" err="1"/>
              <a:t>센서값을</a:t>
            </a:r>
            <a:r>
              <a:rPr lang="ko-KR" altLang="en-US" b="1" dirty="0"/>
              <a:t> 저장 처리</a:t>
            </a:r>
            <a:r>
              <a:rPr lang="en-US" altLang="ko-KR" b="1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확률 값에 따라 좋은 자세</a:t>
            </a:r>
            <a:r>
              <a:rPr lang="en-US" altLang="ko-KR" b="1" dirty="0"/>
              <a:t>, </a:t>
            </a:r>
            <a:r>
              <a:rPr lang="ko-KR" altLang="en-US" b="1" dirty="0"/>
              <a:t>불균형 자세 분류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그에 맞는 메시지 출력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32FA8EF6-8E3B-B658-91F4-CFAA5BF6FFED}"/>
              </a:ext>
            </a:extLst>
          </p:cNvPr>
          <p:cNvSpPr/>
          <p:nvPr/>
        </p:nvSpPr>
        <p:spPr>
          <a:xfrm>
            <a:off x="5754528" y="4204694"/>
            <a:ext cx="1965960" cy="22169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AF51FF-5FA7-D701-EEE4-D79A60169335}"/>
              </a:ext>
            </a:extLst>
          </p:cNvPr>
          <p:cNvSpPr txBox="1"/>
          <p:nvPr/>
        </p:nvSpPr>
        <p:spPr>
          <a:xfrm>
            <a:off x="7876223" y="3549387"/>
            <a:ext cx="36461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Ex)</a:t>
            </a:r>
          </a:p>
          <a:p>
            <a:r>
              <a:rPr lang="en-US" altLang="ko-KR" dirty="0"/>
              <a:t>    Class == 1 : </a:t>
            </a:r>
            <a:r>
              <a:rPr lang="ko-KR" altLang="en-US" dirty="0"/>
              <a:t> 좋은 자세입니다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      - Sener_1 :  </a:t>
            </a:r>
          </a:p>
          <a:p>
            <a:r>
              <a:rPr lang="en-US" altLang="ko-KR" dirty="0"/>
              <a:t>                     if 250 </a:t>
            </a:r>
            <a:r>
              <a:rPr lang="ko-KR" altLang="en-US" dirty="0"/>
              <a:t>이상이면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                              print(＂</a:t>
            </a:r>
            <a:r>
              <a:rPr lang="ko-KR" altLang="en-US" b="1" dirty="0"/>
              <a:t>오른발의 엄지 발가락을 지면에 닿는 느낌으로 </a:t>
            </a:r>
            <a:r>
              <a:rPr lang="ko-KR" altLang="en-US" b="1" dirty="0" err="1"/>
              <a:t>뛰어주세요</a:t>
            </a:r>
            <a:r>
              <a:rPr lang="en-US" altLang="ko-KR" b="1" dirty="0"/>
              <a:t>”</a:t>
            </a:r>
            <a:r>
              <a:rPr lang="en-US" altLang="ko-KR" dirty="0"/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15A2E8-BBD1-8ABB-10A7-C7A18DE6F659}"/>
              </a:ext>
            </a:extLst>
          </p:cNvPr>
          <p:cNvSpPr txBox="1"/>
          <p:nvPr/>
        </p:nvSpPr>
        <p:spPr>
          <a:xfrm>
            <a:off x="2457451" y="3743029"/>
            <a:ext cx="3371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Ex)</a:t>
            </a:r>
          </a:p>
          <a:p>
            <a:r>
              <a:rPr lang="en-US" altLang="ko-KR" dirty="0"/>
              <a:t>    Class == 1 : </a:t>
            </a:r>
            <a:r>
              <a:rPr lang="ko-KR" altLang="en-US" dirty="0"/>
              <a:t> 좋은 자세입니다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Class == 2 : </a:t>
            </a:r>
            <a:r>
              <a:rPr lang="ko-KR" altLang="en-US" dirty="0"/>
              <a:t>불안정적인 자세</a:t>
            </a:r>
            <a:endParaRPr lang="en-US" altLang="ko-K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6F998C-545C-F5B9-C4EC-752C50ED8EC4}"/>
              </a:ext>
            </a:extLst>
          </p:cNvPr>
          <p:cNvSpPr txBox="1"/>
          <p:nvPr/>
        </p:nvSpPr>
        <p:spPr>
          <a:xfrm>
            <a:off x="7330201" y="2418178"/>
            <a:ext cx="44462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이진 분류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동적 시스템</a:t>
            </a:r>
            <a:r>
              <a:rPr lang="en-US" altLang="ko-KR" b="1" dirty="0"/>
              <a:t>(</a:t>
            </a:r>
            <a:r>
              <a:rPr lang="ko-KR" altLang="en-US" b="1" dirty="0" err="1"/>
              <a:t>센서값을</a:t>
            </a:r>
            <a:r>
              <a:rPr lang="ko-KR" altLang="en-US" b="1" dirty="0"/>
              <a:t> 실시간 처리</a:t>
            </a:r>
            <a:r>
              <a:rPr lang="en-US" altLang="ko-KR" b="1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특정 센서에서 </a:t>
            </a:r>
            <a:r>
              <a:rPr lang="ko-KR" altLang="en-US" b="1" dirty="0" err="1"/>
              <a:t>임계값이</a:t>
            </a:r>
            <a:r>
              <a:rPr lang="ko-KR" altLang="en-US" b="1" dirty="0"/>
              <a:t> 측정 시 경고 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정확한 자세 코칭 시스템 구축하기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D024CB-B4CF-F63C-E476-B5F0A001B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262" y="4501641"/>
            <a:ext cx="1176261" cy="112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45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96">
            <a:extLst>
              <a:ext uri="{FF2B5EF4-FFF2-40B4-BE49-F238E27FC236}">
                <a16:creationId xmlns:a16="http://schemas.microsoft.com/office/drawing/2014/main" id="{466EAF1D-64EF-2F47-89F7-03F502CE1E3D}"/>
              </a:ext>
            </a:extLst>
          </p:cNvPr>
          <p:cNvSpPr/>
          <p:nvPr/>
        </p:nvSpPr>
        <p:spPr>
          <a:xfrm>
            <a:off x="8155004" y="1375048"/>
            <a:ext cx="3446609" cy="5356666"/>
          </a:xfrm>
          <a:prstGeom prst="round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6667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31DB321-B8FE-1D51-9EB5-E360F6CCB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555" y="1367253"/>
            <a:ext cx="3642549" cy="5490747"/>
          </a:xfrm>
          <a:prstGeom prst="rect">
            <a:avLst/>
          </a:prstGeom>
        </p:spPr>
      </p:pic>
      <p:sp>
        <p:nvSpPr>
          <p:cNvPr id="14" name="사각형: 둥근 모서리 93">
            <a:extLst>
              <a:ext uri="{FF2B5EF4-FFF2-40B4-BE49-F238E27FC236}">
                <a16:creationId xmlns:a16="http://schemas.microsoft.com/office/drawing/2014/main" id="{C9D5B092-822D-7B04-A896-89805581F9F9}"/>
              </a:ext>
            </a:extLst>
          </p:cNvPr>
          <p:cNvSpPr/>
          <p:nvPr/>
        </p:nvSpPr>
        <p:spPr>
          <a:xfrm>
            <a:off x="639413" y="1458324"/>
            <a:ext cx="3269828" cy="530860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accent6">
                <a:lumMod val="7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667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260F122-B39D-91D4-9A3A-ED18AA934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팀원의 보유 역량 및 역할</a:t>
            </a: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042B1E0C-157A-A62D-BDA6-97853BB50A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9001" y="1330533"/>
            <a:ext cx="3345199" cy="703135"/>
          </a:xfrm>
        </p:spPr>
        <p:txBody>
          <a:bodyPr>
            <a:no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강정선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대표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7569C20E-519B-827E-DBFA-38E07431B0C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839196" y="1375048"/>
            <a:ext cx="3345199" cy="703135"/>
          </a:xfrm>
        </p:spPr>
        <p:txBody>
          <a:bodyPr>
            <a:normAutofit/>
          </a:bodyPr>
          <a:lstStyle/>
          <a:p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손건희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6353BC23-10EE-ECFE-1A03-3A991DDFAADF}"/>
              </a:ext>
            </a:extLst>
          </p:cNvPr>
          <p:cNvSpPr txBox="1">
            <a:spLocks/>
          </p:cNvSpPr>
          <p:nvPr/>
        </p:nvSpPr>
        <p:spPr>
          <a:xfrm>
            <a:off x="8440295" y="1406145"/>
            <a:ext cx="3146411" cy="703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None/>
              <a:defRPr sz="1600" b="1" i="0" kern="1200" cap="all" spc="150" baseline="0">
                <a:solidFill>
                  <a:schemeClr val="accent3">
                    <a:lumMod val="5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None/>
              <a:defRPr sz="2000" b="1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None/>
              <a:defRPr sz="1800" b="1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None/>
              <a:defRPr sz="1600" b="1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None/>
              <a:defRPr sz="1600" b="1" kern="1200" spc="15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박성우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67F37E-CC3D-FDB1-2A9A-6D7101772A20}"/>
              </a:ext>
            </a:extLst>
          </p:cNvPr>
          <p:cNvSpPr txBox="1"/>
          <p:nvPr/>
        </p:nvSpPr>
        <p:spPr>
          <a:xfrm>
            <a:off x="853720" y="4789462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창업 경진대회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아이디어 상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</a:p>
          <a:p>
            <a:pPr marL="342900" indent="-342900">
              <a:buAutoNum type="arabicPeriod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PBL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기반 지역 아이디어 </a:t>
            </a:r>
            <a:r>
              <a:rPr lang="ko-KR" altLang="en-US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해커톤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경진대회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최우수 상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A9BFF3-0583-403E-B83B-361C6FCB8D28}"/>
              </a:ext>
            </a:extLst>
          </p:cNvPr>
          <p:cNvSpPr txBox="1"/>
          <p:nvPr/>
        </p:nvSpPr>
        <p:spPr>
          <a:xfrm>
            <a:off x="4405230" y="4771793"/>
            <a:ext cx="3345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2024 KNU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생성형 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 콘텐츠 경진대회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“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총장상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</a:p>
          <a:p>
            <a:pPr marL="342900" indent="-342900">
              <a:buAutoNum type="arabicPeriod"/>
            </a:pP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2024 AWS Enterprise Linked Cloud Hackathon, “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우수상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F54060-2ED4-329F-F324-A66D5833604E}"/>
              </a:ext>
            </a:extLst>
          </p:cNvPr>
          <p:cNvSpPr txBox="1"/>
          <p:nvPr/>
        </p:nvSpPr>
        <p:spPr>
          <a:xfrm>
            <a:off x="8428814" y="4796273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2024 Summer Internship – Utilizing React </a:t>
            </a:r>
          </a:p>
          <a:p>
            <a:pPr marL="342900" indent="-342900">
              <a:buFontTx/>
              <a:buAutoNum type="arabicPeriod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ITQ qualifications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E78093-4E23-7ADB-6B51-FD2368026DD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033"/>
          <a:stretch/>
        </p:blipFill>
        <p:spPr>
          <a:xfrm>
            <a:off x="8428814" y="2068307"/>
            <a:ext cx="1933899" cy="256657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BECED26-347A-1E6A-63BC-7E4E0EF71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566" y="2015239"/>
            <a:ext cx="2035555" cy="256657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139E4BC-A732-D955-71DA-A9D1BE5ED5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6147" y="2015238"/>
            <a:ext cx="1924928" cy="25665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129EF6-3DB6-3DF0-C2D1-716D20824EAD}"/>
              </a:ext>
            </a:extLst>
          </p:cNvPr>
          <p:cNvSpPr txBox="1"/>
          <p:nvPr/>
        </p:nvSpPr>
        <p:spPr>
          <a:xfrm>
            <a:off x="1034898" y="6217445"/>
            <a:ext cx="2312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highlight>
                  <a:srgbClr val="FF00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400" b="1" dirty="0" err="1">
                <a:highlight>
                  <a:srgbClr val="FF00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전치리</a:t>
            </a:r>
            <a:r>
              <a:rPr lang="ko-KR" altLang="en-US" sz="1400" b="1" dirty="0">
                <a:highlight>
                  <a:srgbClr val="FF00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및 시각화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9F921E-F0C2-057A-3331-F5CD53AC96A2}"/>
              </a:ext>
            </a:extLst>
          </p:cNvPr>
          <p:cNvSpPr txBox="1"/>
          <p:nvPr/>
        </p:nvSpPr>
        <p:spPr>
          <a:xfrm>
            <a:off x="4887823" y="6217445"/>
            <a:ext cx="2450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highlight>
                  <a:srgbClr val="FF00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모델링 및 데이터 </a:t>
            </a:r>
            <a:r>
              <a:rPr lang="ko-KR" altLang="en-US" sz="1400" b="1" dirty="0" err="1">
                <a:highlight>
                  <a:srgbClr val="FF00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endParaRPr lang="en-US" altLang="ko-KR" sz="1400" b="1" dirty="0">
              <a:highlight>
                <a:srgbClr val="FF00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24D19F-2EA2-99F5-6E75-15AA03D5B0DF}"/>
              </a:ext>
            </a:extLst>
          </p:cNvPr>
          <p:cNvSpPr txBox="1"/>
          <p:nvPr/>
        </p:nvSpPr>
        <p:spPr>
          <a:xfrm>
            <a:off x="8972484" y="6217445"/>
            <a:ext cx="3219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highlight>
                  <a:srgbClr val="FF00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400" b="1" dirty="0" err="1">
                <a:highlight>
                  <a:srgbClr val="FF00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전처리및</a:t>
            </a:r>
            <a:r>
              <a:rPr lang="ko-KR" altLang="en-US" sz="1400" b="1" dirty="0">
                <a:highlight>
                  <a:srgbClr val="FF00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dirty="0">
                <a:highlight>
                  <a:srgbClr val="FF00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307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D6A38FE-9717-DC0E-0EC9-8A82741869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00FBD4-106B-A537-C1A7-EEF13F4B53A2}"/>
              </a:ext>
            </a:extLst>
          </p:cNvPr>
          <p:cNvSpPr txBox="1"/>
          <p:nvPr/>
        </p:nvSpPr>
        <p:spPr>
          <a:xfrm>
            <a:off x="3955100" y="1982450"/>
            <a:ext cx="4281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spc="600" dirty="0">
                <a:solidFill>
                  <a:schemeClr val="bg1"/>
                </a:solidFill>
              </a:rPr>
              <a:t>Q &amp; A</a:t>
            </a:r>
            <a:endParaRPr lang="ko-KR" altLang="en-US" sz="8800" b="1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54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E8F86-D0B6-4C80-1C41-CE47050E7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E7EB9C-0559-0014-FB35-4A0111DA58CA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F2DBCF-0B60-75E6-EE85-37D5E284D614}"/>
              </a:ext>
            </a:extLst>
          </p:cNvPr>
          <p:cNvSpPr txBox="1"/>
          <p:nvPr/>
        </p:nvSpPr>
        <p:spPr>
          <a:xfrm>
            <a:off x="724829" y="117026"/>
            <a:ext cx="2500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600" dirty="0">
                <a:solidFill>
                  <a:schemeClr val="bg2">
                    <a:lumMod val="25000"/>
                  </a:schemeClr>
                </a:solidFill>
                <a:latin typeface="Noto Sans KR" panose="020B0200000000000000"/>
                <a:ea typeface="Noto Sans KR" panose="020B0200000000000000"/>
              </a:rPr>
              <a:t>문제 제기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2BCF3D-F67D-1598-7418-CC93D7D13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39" y="2297206"/>
            <a:ext cx="11789400" cy="2115403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6C76F7F5-296A-6B1C-2FFD-7852ACEAE612}"/>
              </a:ext>
            </a:extLst>
          </p:cNvPr>
          <p:cNvSpPr/>
          <p:nvPr/>
        </p:nvSpPr>
        <p:spPr>
          <a:xfrm>
            <a:off x="2652319" y="2755647"/>
            <a:ext cx="5250109" cy="851620"/>
          </a:xfrm>
          <a:prstGeom prst="frame">
            <a:avLst>
              <a:gd name="adj1" fmla="val 983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298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D5645-6B43-CBF6-639A-8768300FA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000+ 러닝 트랙 사진 | Unsplash에서 무료 이미지 다운로드">
            <a:extLst>
              <a:ext uri="{FF2B5EF4-FFF2-40B4-BE49-F238E27FC236}">
                <a16:creationId xmlns:a16="http://schemas.microsoft.com/office/drawing/2014/main" id="{1FD3802D-F9F5-894B-B512-CD53ED933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141E68-AA73-70E1-83F4-DB7302DBE5E5}"/>
              </a:ext>
            </a:extLst>
          </p:cNvPr>
          <p:cNvSpPr txBox="1"/>
          <p:nvPr/>
        </p:nvSpPr>
        <p:spPr>
          <a:xfrm>
            <a:off x="159135" y="3925971"/>
            <a:ext cx="887012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lt"/>
              </a:rPr>
              <a:t>“</a:t>
            </a:r>
            <a:r>
              <a:rPr lang="en-US" altLang="ko-KR" sz="4800" b="1" dirty="0" err="1">
                <a:solidFill>
                  <a:schemeClr val="bg1"/>
                </a:solidFill>
                <a:latin typeface="+mj-lt"/>
              </a:rPr>
              <a:t>RunDocter</a:t>
            </a:r>
            <a:r>
              <a:rPr lang="en-US" altLang="ko-KR" sz="4800" b="1" dirty="0">
                <a:solidFill>
                  <a:schemeClr val="bg1"/>
                </a:solidFill>
                <a:latin typeface="+mj-lt"/>
              </a:rPr>
              <a:t>”</a:t>
            </a:r>
            <a:r>
              <a:rPr lang="ko-KR" altLang="en-US" sz="4800" b="1" dirty="0">
                <a:solidFill>
                  <a:schemeClr val="bg1"/>
                </a:solidFill>
                <a:latin typeface="+mj-lt"/>
              </a:rPr>
              <a:t>의 스마트 인솔로 </a:t>
            </a:r>
            <a:endParaRPr lang="en-US" altLang="ko-KR" sz="4800" b="1" dirty="0">
              <a:solidFill>
                <a:schemeClr val="bg1"/>
              </a:solidFill>
              <a:latin typeface="+mj-lt"/>
            </a:endParaRPr>
          </a:p>
          <a:p>
            <a:r>
              <a:rPr lang="ko-KR" altLang="en-US" sz="4800" b="1" dirty="0">
                <a:solidFill>
                  <a:schemeClr val="bg1"/>
                </a:solidFill>
                <a:latin typeface="+mj-lt"/>
              </a:rPr>
              <a:t> 부상을 사전에 방지하고</a:t>
            </a:r>
            <a:r>
              <a:rPr lang="en-US" altLang="ko-KR" sz="4800" b="1" dirty="0">
                <a:solidFill>
                  <a:schemeClr val="bg1"/>
                </a:solidFill>
                <a:latin typeface="+mj-lt"/>
              </a:rPr>
              <a:t>,</a:t>
            </a:r>
          </a:p>
          <a:p>
            <a:r>
              <a:rPr lang="ko-KR" altLang="en-US" sz="4800" b="1" dirty="0">
                <a:solidFill>
                  <a:schemeClr val="bg1"/>
                </a:solidFill>
                <a:latin typeface="+mj-lt"/>
              </a:rPr>
              <a:t> 같이 운동하시는 건 </a:t>
            </a:r>
            <a:r>
              <a:rPr lang="ko-KR" altLang="en-US" sz="4800" b="1" dirty="0" err="1">
                <a:solidFill>
                  <a:schemeClr val="bg1"/>
                </a:solidFill>
                <a:latin typeface="+mj-lt"/>
              </a:rPr>
              <a:t>어떤가요</a:t>
            </a:r>
            <a:r>
              <a:rPr lang="en-US" altLang="ko-KR" sz="4800" b="1" dirty="0">
                <a:solidFill>
                  <a:schemeClr val="bg1"/>
                </a:solidFill>
                <a:latin typeface="+mj-lt"/>
              </a:rPr>
              <a:t>? </a:t>
            </a:r>
            <a:endParaRPr lang="ko-KR" altLang="en-US" sz="48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813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1C30E-9D82-BBB5-B32D-B74F3CA01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9BB33DA-66B5-3D5B-F374-3AA9419E1A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81B118-0BD5-0094-8A6D-511D2095FC77}"/>
              </a:ext>
            </a:extLst>
          </p:cNvPr>
          <p:cNvSpPr txBox="1"/>
          <p:nvPr/>
        </p:nvSpPr>
        <p:spPr>
          <a:xfrm>
            <a:off x="1128009" y="2771015"/>
            <a:ext cx="946728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b="1" spc="600" dirty="0">
                <a:solidFill>
                  <a:schemeClr val="bg1"/>
                </a:solidFill>
              </a:rPr>
              <a:t>질의  응답 대비</a:t>
            </a:r>
          </a:p>
        </p:txBody>
      </p:sp>
    </p:spTree>
    <p:extLst>
      <p:ext uri="{BB962C8B-B14F-4D97-AF65-F5344CB8AC3E}">
        <p14:creationId xmlns:p14="http://schemas.microsoft.com/office/powerpoint/2010/main" val="205034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0F2A5-8580-FFEF-438D-48902EEF5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9A3FB0-D344-CDFE-492D-11786B4F2285}"/>
              </a:ext>
            </a:extLst>
          </p:cNvPr>
          <p:cNvSpPr/>
          <p:nvPr/>
        </p:nvSpPr>
        <p:spPr>
          <a:xfrm>
            <a:off x="243281" y="1048215"/>
            <a:ext cx="11450971" cy="5111285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D6A299-E84D-D98B-BCA9-8EC4045B35BE}"/>
              </a:ext>
            </a:extLst>
          </p:cNvPr>
          <p:cNvSpPr txBox="1"/>
          <p:nvPr/>
        </p:nvSpPr>
        <p:spPr>
          <a:xfrm>
            <a:off x="8184256" y="1048513"/>
            <a:ext cx="341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3A600AA-519E-1B21-A49D-4206FA4B0FF2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44A761-D7D8-D684-A627-2059BA82DB46}"/>
              </a:ext>
            </a:extLst>
          </p:cNvPr>
          <p:cNvSpPr txBox="1"/>
          <p:nvPr/>
        </p:nvSpPr>
        <p:spPr>
          <a:xfrm>
            <a:off x="808936" y="150763"/>
            <a:ext cx="6328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파킨슨병과 정상인의 구분하는 기준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E96388-A098-07D0-D59C-B2B67287A429}"/>
              </a:ext>
            </a:extLst>
          </p:cNvPr>
          <p:cNvSpPr txBox="1"/>
          <p:nvPr/>
        </p:nvSpPr>
        <p:spPr>
          <a:xfrm>
            <a:off x="686498" y="2039196"/>
            <a:ext cx="10819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데이터 분석 결과 </a:t>
            </a:r>
            <a:r>
              <a:rPr lang="en-US" altLang="ko-KR" sz="3200" b="1" dirty="0"/>
              <a:t>: </a:t>
            </a:r>
            <a:r>
              <a:rPr lang="ko-KR" altLang="en-US" sz="3200" b="1" dirty="0"/>
              <a:t>약 왼발과 오른발의 차이가 </a:t>
            </a:r>
            <a:r>
              <a:rPr lang="en-US" altLang="ko-KR" sz="3200" b="1" dirty="0"/>
              <a:t>30</a:t>
            </a:r>
            <a:r>
              <a:rPr lang="ko-KR" altLang="en-US" sz="3200" b="1" dirty="0"/>
              <a:t>프로 이상</a:t>
            </a:r>
          </a:p>
        </p:txBody>
      </p:sp>
    </p:spTree>
    <p:extLst>
      <p:ext uri="{BB962C8B-B14F-4D97-AF65-F5344CB8AC3E}">
        <p14:creationId xmlns:p14="http://schemas.microsoft.com/office/powerpoint/2010/main" val="125129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94E16-077E-632E-A62A-54AC71DC0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ECA602E-605B-DD28-81DB-FC3F27997202}"/>
              </a:ext>
            </a:extLst>
          </p:cNvPr>
          <p:cNvSpPr txBox="1"/>
          <p:nvPr/>
        </p:nvSpPr>
        <p:spPr>
          <a:xfrm>
            <a:off x="9107622" y="3197301"/>
            <a:ext cx="2003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내용을</a:t>
            </a:r>
            <a:endParaRPr lang="en-US" altLang="ko-KR" sz="28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입력하세요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FA1BAB-D741-30BE-9555-BB60F3D3321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717" y="1770742"/>
            <a:ext cx="11410254" cy="390887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B6C7FEF-450D-3006-B0EF-F4A394D9D6B9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F7FC03-D120-56A5-D679-0DFBD8AC17C7}"/>
              </a:ext>
            </a:extLst>
          </p:cNvPr>
          <p:cNvSpPr txBox="1"/>
          <p:nvPr/>
        </p:nvSpPr>
        <p:spPr>
          <a:xfrm>
            <a:off x="745980" y="120874"/>
            <a:ext cx="2892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데이터 </a:t>
            </a:r>
            <a:r>
              <a:rPr lang="en-US" altLang="ko-KR" sz="28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EDA</a:t>
            </a:r>
            <a:r>
              <a:rPr lang="ko-KR" altLang="en-US" sz="28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260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BAD08-E570-8F9D-6A9C-F7CA91E88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45DF5C-1603-5C93-2F9E-8624F18F02DA}"/>
              </a:ext>
            </a:extLst>
          </p:cNvPr>
          <p:cNvSpPr txBox="1"/>
          <p:nvPr/>
        </p:nvSpPr>
        <p:spPr>
          <a:xfrm>
            <a:off x="1318470" y="1775633"/>
            <a:ext cx="9555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Attention</a:t>
            </a:r>
            <a:r>
              <a:rPr lang="ko-KR" altLang="en-US" dirty="0"/>
              <a:t>은 </a:t>
            </a:r>
            <a:r>
              <a:rPr lang="en-US" altLang="ko-KR" dirty="0"/>
              <a:t>Query</a:t>
            </a:r>
            <a:r>
              <a:rPr lang="ko-KR" altLang="en-US" dirty="0"/>
              <a:t>와 </a:t>
            </a:r>
            <a:r>
              <a:rPr lang="en-US" altLang="ko-KR" dirty="0"/>
              <a:t>Key </a:t>
            </a:r>
            <a:r>
              <a:rPr lang="ko-KR" altLang="en-US" dirty="0"/>
              <a:t>간의 유사도를 계산하여 </a:t>
            </a:r>
            <a:r>
              <a:rPr lang="ko-KR" altLang="en-US" b="1" dirty="0"/>
              <a:t>가중치</a:t>
            </a:r>
            <a:r>
              <a:rPr lang="en-US" altLang="ko-KR" b="1" dirty="0"/>
              <a:t>(Attention Score)</a:t>
            </a:r>
            <a:r>
              <a:rPr lang="ko-KR" altLang="en-US" dirty="0"/>
              <a:t>를 할당하고</a:t>
            </a:r>
            <a:r>
              <a:rPr lang="en-US" altLang="ko-KR" dirty="0"/>
              <a:t>, </a:t>
            </a:r>
            <a:r>
              <a:rPr lang="ko-KR" altLang="en-US" dirty="0"/>
              <a:t>이를    </a:t>
            </a:r>
            <a:r>
              <a:rPr lang="en-US" altLang="ko-KR" dirty="0"/>
              <a:t>Value</a:t>
            </a:r>
            <a:r>
              <a:rPr lang="ko-KR" altLang="en-US" dirty="0"/>
              <a:t>에 적용해 중요한 정보를 추출합니다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FCB5D7-4C70-BBBC-0642-00AC89EB4396}"/>
              </a:ext>
            </a:extLst>
          </p:cNvPr>
          <p:cNvSpPr txBox="1"/>
          <p:nvPr/>
        </p:nvSpPr>
        <p:spPr>
          <a:xfrm>
            <a:off x="1140673" y="1291905"/>
            <a:ext cx="2349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Attention</a:t>
            </a:r>
            <a:r>
              <a:rPr lang="ko-KR" altLang="en-US" sz="2000" b="1" dirty="0"/>
              <a:t>이란 </a:t>
            </a:r>
            <a:r>
              <a:rPr lang="en-US" altLang="ko-KR" sz="2000" b="1" dirty="0"/>
              <a:t>?</a:t>
            </a:r>
            <a:endParaRPr lang="ko-KR" altLang="en-US" sz="20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7B2E2E0-7BE5-0491-5D20-73A77EBBD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932" y="2623775"/>
            <a:ext cx="4231775" cy="39130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80986AE-3099-4BE7-E21E-F5BE12D9D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412" y="2623775"/>
            <a:ext cx="1882303" cy="3871295"/>
          </a:xfrm>
          <a:prstGeom prst="rect">
            <a:avLst/>
          </a:prstGeom>
        </p:spPr>
      </p:pic>
      <p:sp>
        <p:nvSpPr>
          <p:cNvPr id="15" name="화살표: 왼쪽으로 구부러짐 14">
            <a:extLst>
              <a:ext uri="{FF2B5EF4-FFF2-40B4-BE49-F238E27FC236}">
                <a16:creationId xmlns:a16="http://schemas.microsoft.com/office/drawing/2014/main" id="{BBD90AEF-D651-5216-F508-DB90599A128C}"/>
              </a:ext>
            </a:extLst>
          </p:cNvPr>
          <p:cNvSpPr/>
          <p:nvPr/>
        </p:nvSpPr>
        <p:spPr>
          <a:xfrm>
            <a:off x="7674715" y="3197301"/>
            <a:ext cx="571663" cy="376409"/>
          </a:xfrm>
          <a:prstGeom prst="curvedLeftArrow">
            <a:avLst>
              <a:gd name="adj1" fmla="val 20512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화살표: 왼쪽으로 구부러짐 15">
            <a:extLst>
              <a:ext uri="{FF2B5EF4-FFF2-40B4-BE49-F238E27FC236}">
                <a16:creationId xmlns:a16="http://schemas.microsoft.com/office/drawing/2014/main" id="{0D571DA5-49EB-CECB-6A6B-642E898A44CA}"/>
              </a:ext>
            </a:extLst>
          </p:cNvPr>
          <p:cNvSpPr/>
          <p:nvPr/>
        </p:nvSpPr>
        <p:spPr>
          <a:xfrm>
            <a:off x="7743305" y="3197301"/>
            <a:ext cx="571663" cy="787470"/>
          </a:xfrm>
          <a:prstGeom prst="curvedLeftArrow">
            <a:avLst>
              <a:gd name="adj1" fmla="val 17530"/>
              <a:gd name="adj2" fmla="val 50000"/>
              <a:gd name="adj3" fmla="val 1179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화살표: 왼쪽으로 구부러짐 16">
            <a:extLst>
              <a:ext uri="{FF2B5EF4-FFF2-40B4-BE49-F238E27FC236}">
                <a16:creationId xmlns:a16="http://schemas.microsoft.com/office/drawing/2014/main" id="{D7754FDD-212D-6959-C0D0-4586EE8D6CA3}"/>
              </a:ext>
            </a:extLst>
          </p:cNvPr>
          <p:cNvSpPr/>
          <p:nvPr/>
        </p:nvSpPr>
        <p:spPr>
          <a:xfrm>
            <a:off x="7743305" y="3249740"/>
            <a:ext cx="571663" cy="1099307"/>
          </a:xfrm>
          <a:prstGeom prst="curvedLeftArrow">
            <a:avLst>
              <a:gd name="adj1" fmla="val 16598"/>
              <a:gd name="adj2" fmla="val 39948"/>
              <a:gd name="adj3" fmla="val 1684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AB1B7E-CB55-5A0F-3626-CBB0CABA1716}"/>
              </a:ext>
            </a:extLst>
          </p:cNvPr>
          <p:cNvSpPr txBox="1"/>
          <p:nvPr/>
        </p:nvSpPr>
        <p:spPr>
          <a:xfrm>
            <a:off x="8820089" y="4468670"/>
            <a:ext cx="2748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가중치 </a:t>
            </a:r>
            <a:r>
              <a:rPr lang="en-US" altLang="ko-KR" b="1" dirty="0"/>
              <a:t>x V =  </a:t>
            </a:r>
            <a:r>
              <a:rPr lang="en-US" altLang="ko-KR" b="1" dirty="0" err="1"/>
              <a:t>Attenstion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20" name="화살표: 왼쪽으로 구부러짐 19">
            <a:extLst>
              <a:ext uri="{FF2B5EF4-FFF2-40B4-BE49-F238E27FC236}">
                <a16:creationId xmlns:a16="http://schemas.microsoft.com/office/drawing/2014/main" id="{175E350A-BABB-B8CF-D6FA-34A7FB037B6F}"/>
              </a:ext>
            </a:extLst>
          </p:cNvPr>
          <p:cNvSpPr/>
          <p:nvPr/>
        </p:nvSpPr>
        <p:spPr>
          <a:xfrm>
            <a:off x="7754571" y="3247868"/>
            <a:ext cx="628987" cy="1510368"/>
          </a:xfrm>
          <a:prstGeom prst="curvedLeftArrow">
            <a:avLst>
              <a:gd name="adj1" fmla="val 16598"/>
              <a:gd name="adj2" fmla="val 39948"/>
              <a:gd name="adj3" fmla="val 1684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화살표: 왼쪽으로 구부러짐 20">
            <a:extLst>
              <a:ext uri="{FF2B5EF4-FFF2-40B4-BE49-F238E27FC236}">
                <a16:creationId xmlns:a16="http://schemas.microsoft.com/office/drawing/2014/main" id="{ACF6B768-01CF-E704-CF84-355DD7B52699}"/>
              </a:ext>
            </a:extLst>
          </p:cNvPr>
          <p:cNvSpPr/>
          <p:nvPr/>
        </p:nvSpPr>
        <p:spPr>
          <a:xfrm>
            <a:off x="7790843" y="3244785"/>
            <a:ext cx="628987" cy="1844248"/>
          </a:xfrm>
          <a:prstGeom prst="curvedLeftArrow">
            <a:avLst>
              <a:gd name="adj1" fmla="val 16598"/>
              <a:gd name="adj2" fmla="val 39948"/>
              <a:gd name="adj3" fmla="val 1684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화살표: 왼쪽으로 구부러짐 21">
            <a:extLst>
              <a:ext uri="{FF2B5EF4-FFF2-40B4-BE49-F238E27FC236}">
                <a16:creationId xmlns:a16="http://schemas.microsoft.com/office/drawing/2014/main" id="{0E5469EF-9DD1-BE16-C37E-7204E9C3D0BA}"/>
              </a:ext>
            </a:extLst>
          </p:cNvPr>
          <p:cNvSpPr/>
          <p:nvPr/>
        </p:nvSpPr>
        <p:spPr>
          <a:xfrm>
            <a:off x="7790842" y="3242248"/>
            <a:ext cx="628987" cy="2213598"/>
          </a:xfrm>
          <a:prstGeom prst="curvedLeftArrow">
            <a:avLst>
              <a:gd name="adj1" fmla="val 16598"/>
              <a:gd name="adj2" fmla="val 39948"/>
              <a:gd name="adj3" fmla="val 1684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화살표: 왼쪽으로 구부러짐 22">
            <a:extLst>
              <a:ext uri="{FF2B5EF4-FFF2-40B4-BE49-F238E27FC236}">
                <a16:creationId xmlns:a16="http://schemas.microsoft.com/office/drawing/2014/main" id="{6106A583-12BF-F8AC-4E5D-0E6913FE2495}"/>
              </a:ext>
            </a:extLst>
          </p:cNvPr>
          <p:cNvSpPr/>
          <p:nvPr/>
        </p:nvSpPr>
        <p:spPr>
          <a:xfrm>
            <a:off x="7781133" y="3249740"/>
            <a:ext cx="628987" cy="2597386"/>
          </a:xfrm>
          <a:prstGeom prst="curvedLeftArrow">
            <a:avLst>
              <a:gd name="adj1" fmla="val 16598"/>
              <a:gd name="adj2" fmla="val 39948"/>
              <a:gd name="adj3" fmla="val 1684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화살표: 왼쪽으로 구부러짐 23">
            <a:extLst>
              <a:ext uri="{FF2B5EF4-FFF2-40B4-BE49-F238E27FC236}">
                <a16:creationId xmlns:a16="http://schemas.microsoft.com/office/drawing/2014/main" id="{97142828-C290-1015-DA65-8890F5A0C632}"/>
              </a:ext>
            </a:extLst>
          </p:cNvPr>
          <p:cNvSpPr/>
          <p:nvPr/>
        </p:nvSpPr>
        <p:spPr>
          <a:xfrm>
            <a:off x="7799385" y="3148061"/>
            <a:ext cx="628987" cy="3010551"/>
          </a:xfrm>
          <a:prstGeom prst="curvedLeftArrow">
            <a:avLst>
              <a:gd name="adj1" fmla="val 16598"/>
              <a:gd name="adj2" fmla="val 39948"/>
              <a:gd name="adj3" fmla="val 1684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화살표: 왼쪽으로 구부러짐 24">
            <a:extLst>
              <a:ext uri="{FF2B5EF4-FFF2-40B4-BE49-F238E27FC236}">
                <a16:creationId xmlns:a16="http://schemas.microsoft.com/office/drawing/2014/main" id="{1C0786B7-4E83-79B7-A36D-E787A0CC9DFB}"/>
              </a:ext>
            </a:extLst>
          </p:cNvPr>
          <p:cNvSpPr/>
          <p:nvPr/>
        </p:nvSpPr>
        <p:spPr>
          <a:xfrm>
            <a:off x="7799705" y="3283554"/>
            <a:ext cx="628987" cy="3223863"/>
          </a:xfrm>
          <a:prstGeom prst="curvedLeftArrow">
            <a:avLst>
              <a:gd name="adj1" fmla="val 16598"/>
              <a:gd name="adj2" fmla="val 39948"/>
              <a:gd name="adj3" fmla="val 1684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F3C0C47-23E0-192D-0F95-67766BD52E6F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0B6897-41F1-5F68-F85F-0BF803505C27}"/>
              </a:ext>
            </a:extLst>
          </p:cNvPr>
          <p:cNvSpPr txBox="1"/>
          <p:nvPr/>
        </p:nvSpPr>
        <p:spPr>
          <a:xfrm>
            <a:off x="745980" y="120874"/>
            <a:ext cx="3842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Attention </a:t>
            </a:r>
            <a:r>
              <a:rPr lang="ko-KR" altLang="en-US" sz="2800" b="1" spc="600" dirty="0">
                <a:latin typeface="Georgia" panose="02040502050405020303" pitchFamily="18" charset="0"/>
                <a:ea typeface="Noto Sans KR" panose="020B0200000000000000" pitchFamily="50" charset="-127"/>
              </a:rPr>
              <a:t>기법 </a:t>
            </a:r>
          </a:p>
        </p:txBody>
      </p:sp>
    </p:spTree>
    <p:extLst>
      <p:ext uri="{BB962C8B-B14F-4D97-AF65-F5344CB8AC3E}">
        <p14:creationId xmlns:p14="http://schemas.microsoft.com/office/powerpoint/2010/main" val="134614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306E4-E260-6E6E-EB00-08DB63397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8809180-AA5B-841A-5BC0-B83095E873B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F42485-D7F0-38BF-7FE4-3AFC24E3EF2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058" y="1048215"/>
            <a:ext cx="10545532" cy="54467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6E5E39-555E-7331-D0C0-5F12909119C9}"/>
              </a:ext>
            </a:extLst>
          </p:cNvPr>
          <p:cNvSpPr txBox="1"/>
          <p:nvPr/>
        </p:nvSpPr>
        <p:spPr>
          <a:xfrm>
            <a:off x="724829" y="117026"/>
            <a:ext cx="2500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600" dirty="0">
                <a:solidFill>
                  <a:schemeClr val="bg2">
                    <a:lumMod val="25000"/>
                  </a:schemeClr>
                </a:solidFill>
                <a:latin typeface="Noto Sans KR" panose="020B0200000000000000"/>
                <a:ea typeface="Noto Sans KR" panose="020B0200000000000000"/>
              </a:rPr>
              <a:t>문제 제기</a:t>
            </a:r>
          </a:p>
        </p:txBody>
      </p:sp>
    </p:spTree>
    <p:extLst>
      <p:ext uri="{BB962C8B-B14F-4D97-AF65-F5344CB8AC3E}">
        <p14:creationId xmlns:p14="http://schemas.microsoft.com/office/powerpoint/2010/main" val="2678100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6E6B3-1EBF-0F5A-EF4D-32F618A9A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220E1CC-8C04-E2D7-00F2-6CA0631CA07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89C32B-F132-20E9-E117-9BD299493E0C}"/>
              </a:ext>
            </a:extLst>
          </p:cNvPr>
          <p:cNvSpPr txBox="1"/>
          <p:nvPr/>
        </p:nvSpPr>
        <p:spPr>
          <a:xfrm>
            <a:off x="3477985" y="5889974"/>
            <a:ext cx="6530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ea typeface="Noto Sans KR" panose="020B0200000000000000"/>
              </a:rPr>
              <a:t>현재 시장에서 부상방지 시스템이 미약함</a:t>
            </a:r>
            <a:r>
              <a:rPr lang="en-US" altLang="ko-KR" sz="2400" b="1" dirty="0">
                <a:solidFill>
                  <a:srgbClr val="FF0000"/>
                </a:solidFill>
                <a:ea typeface="Noto Sans KR" panose="020B0200000000000000"/>
              </a:rPr>
              <a:t>.</a:t>
            </a:r>
            <a:endParaRPr lang="ko-KR" altLang="en-US" sz="2400" b="1" dirty="0">
              <a:solidFill>
                <a:srgbClr val="FF0000"/>
              </a:solidFill>
              <a:ea typeface="Noto Sans KR" panose="020B0200000000000000"/>
            </a:endParaRPr>
          </a:p>
        </p:txBody>
      </p:sp>
      <p:pic>
        <p:nvPicPr>
          <p:cNvPr id="1027" name="_x345289856">
            <a:extLst>
              <a:ext uri="{FF2B5EF4-FFF2-40B4-BE49-F238E27FC236}">
                <a16:creationId xmlns:a16="http://schemas.microsoft.com/office/drawing/2014/main" id="{413DCC3C-3D39-2039-C4D4-DFE99660B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72" y="2646671"/>
            <a:ext cx="1915633" cy="185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E16C9B-6940-870A-1983-7C5DE2E96352}"/>
              </a:ext>
            </a:extLst>
          </p:cNvPr>
          <p:cNvSpPr txBox="1"/>
          <p:nvPr/>
        </p:nvSpPr>
        <p:spPr>
          <a:xfrm>
            <a:off x="1706291" y="1980695"/>
            <a:ext cx="2944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Noto Sans KR" panose="020B0200000000000000"/>
              </a:rPr>
              <a:t>스마트 </a:t>
            </a:r>
            <a:r>
              <a:rPr lang="ko-KR" altLang="en-US" b="1" dirty="0" err="1">
                <a:ea typeface="Noto Sans KR" panose="020B0200000000000000"/>
              </a:rPr>
              <a:t>워치</a:t>
            </a:r>
            <a:endParaRPr lang="ko-KR" altLang="en-US" b="1" dirty="0">
              <a:ea typeface="Noto Sans KR" panose="020B020000000000000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10351C-CEB1-6CE1-5A22-5B9C5D84035B}"/>
              </a:ext>
            </a:extLst>
          </p:cNvPr>
          <p:cNvSpPr txBox="1"/>
          <p:nvPr/>
        </p:nvSpPr>
        <p:spPr>
          <a:xfrm>
            <a:off x="5442175" y="2012589"/>
            <a:ext cx="2602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Noto Sans KR" panose="020B0200000000000000"/>
              </a:rPr>
              <a:t>갤럭시 링</a:t>
            </a: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21ECAA8C-2C8C-9959-241C-F59466A6D2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9496" y="2109406"/>
            <a:ext cx="8149766" cy="291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_x420160640">
            <a:extLst>
              <a:ext uri="{FF2B5EF4-FFF2-40B4-BE49-F238E27FC236}">
                <a16:creationId xmlns:a16="http://schemas.microsoft.com/office/drawing/2014/main" id="{2E947F5F-929F-DB15-13A0-67961D0EA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639" y="2679333"/>
            <a:ext cx="2179638" cy="226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7C2DF0-456D-619F-11E9-65CFB1044C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1737" y="2773532"/>
            <a:ext cx="2078257" cy="207825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EA0809B-1236-9860-E315-6CF1E418A3D5}"/>
              </a:ext>
            </a:extLst>
          </p:cNvPr>
          <p:cNvSpPr txBox="1"/>
          <p:nvPr/>
        </p:nvSpPr>
        <p:spPr>
          <a:xfrm>
            <a:off x="9225022" y="2059084"/>
            <a:ext cx="1921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Noto Sans KR" panose="020B0200000000000000"/>
              </a:rPr>
              <a:t>스마트 </a:t>
            </a:r>
            <a:r>
              <a:rPr lang="ko-KR" altLang="en-US" b="1" dirty="0" err="1">
                <a:ea typeface="Noto Sans KR" panose="020B0200000000000000"/>
              </a:rPr>
              <a:t>깔창</a:t>
            </a:r>
            <a:endParaRPr lang="ko-KR" altLang="en-US" b="1" dirty="0">
              <a:ea typeface="Noto Sans KR" panose="020B0200000000000000"/>
            </a:endParaRPr>
          </a:p>
        </p:txBody>
      </p:sp>
      <p:sp>
        <p:nvSpPr>
          <p:cNvPr id="29" name="Rectangle 10">
            <a:extLst>
              <a:ext uri="{FF2B5EF4-FFF2-40B4-BE49-F238E27FC236}">
                <a16:creationId xmlns:a16="http://schemas.microsoft.com/office/drawing/2014/main" id="{FA98873B-4728-6B44-76A2-3C84E3821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4530" y="-66023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3" name="_x420173504">
            <a:extLst>
              <a:ext uri="{FF2B5EF4-FFF2-40B4-BE49-F238E27FC236}">
                <a16:creationId xmlns:a16="http://schemas.microsoft.com/office/drawing/2014/main" id="{86686148-A8D3-6CA2-B8CE-4F2120F65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598" y="2641989"/>
            <a:ext cx="2608263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8D7D6A-8F3C-43FF-26F7-676708C16A5B}"/>
              </a:ext>
            </a:extLst>
          </p:cNvPr>
          <p:cNvSpPr txBox="1"/>
          <p:nvPr/>
        </p:nvSpPr>
        <p:spPr>
          <a:xfrm>
            <a:off x="724829" y="117026"/>
            <a:ext cx="2500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600" dirty="0">
                <a:solidFill>
                  <a:schemeClr val="bg2">
                    <a:lumMod val="25000"/>
                  </a:schemeClr>
                </a:solidFill>
                <a:latin typeface="Noto Sans KR" panose="020B0200000000000000"/>
                <a:ea typeface="Noto Sans KR" panose="020B0200000000000000"/>
              </a:rPr>
              <a:t>문제 제기</a:t>
            </a:r>
          </a:p>
        </p:txBody>
      </p:sp>
    </p:spTree>
    <p:extLst>
      <p:ext uri="{BB962C8B-B14F-4D97-AF65-F5344CB8AC3E}">
        <p14:creationId xmlns:p14="http://schemas.microsoft.com/office/powerpoint/2010/main" val="208620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CE42A-33A3-88FD-C0AA-27F64CE6D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F49C738-A421-18A4-4CD7-EAED26DA33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"/>
            <a:ext cx="12192000" cy="68567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D4BE494-CC18-2D5B-4D17-2CEC7796349E}"/>
              </a:ext>
            </a:extLst>
          </p:cNvPr>
          <p:cNvSpPr txBox="1"/>
          <p:nvPr/>
        </p:nvSpPr>
        <p:spPr>
          <a:xfrm>
            <a:off x="386616" y="2275645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QUESTION.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4355B5-1375-1F30-4734-933291ACAFB9}"/>
              </a:ext>
            </a:extLst>
          </p:cNvPr>
          <p:cNvSpPr txBox="1"/>
          <p:nvPr/>
        </p:nvSpPr>
        <p:spPr>
          <a:xfrm>
            <a:off x="386616" y="3117092"/>
            <a:ext cx="127249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>
                <a:solidFill>
                  <a:schemeClr val="bg1"/>
                </a:solidFill>
              </a:rPr>
              <a:t>  </a:t>
            </a:r>
            <a:r>
              <a:rPr lang="ko-KR" altLang="en-US" sz="6600" b="1" dirty="0">
                <a:solidFill>
                  <a:schemeClr val="bg1"/>
                </a:solidFill>
              </a:rPr>
              <a:t>왜                    부상이 발생할까</a:t>
            </a:r>
            <a:r>
              <a:rPr lang="en-US" altLang="ko-KR" sz="6600" b="1" dirty="0">
                <a:solidFill>
                  <a:schemeClr val="bg1"/>
                </a:solidFill>
              </a:rPr>
              <a:t>?</a:t>
            </a:r>
            <a:r>
              <a:rPr lang="ko-KR" altLang="en-US" sz="6600" b="1" dirty="0">
                <a:solidFill>
                  <a:schemeClr val="bg1"/>
                </a:solidFill>
              </a:rPr>
              <a:t>   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BC9822F-AEBD-1C9D-8284-077F8C4C89EF}"/>
              </a:ext>
            </a:extLst>
          </p:cNvPr>
          <p:cNvCxnSpPr>
            <a:cxnSpLocks/>
          </p:cNvCxnSpPr>
          <p:nvPr/>
        </p:nvCxnSpPr>
        <p:spPr>
          <a:xfrm>
            <a:off x="2046510" y="3712031"/>
            <a:ext cx="3057335" cy="0"/>
          </a:xfrm>
          <a:prstGeom prst="line">
            <a:avLst/>
          </a:prstGeom>
          <a:ln w="177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36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633F0-7150-B8BF-4AB4-0B4F49777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9869CD2-1D6F-285C-2CE6-73F7D68424F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01764" y="3383281"/>
            <a:ext cx="88518" cy="457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809DF1-5167-6FDB-D284-44B0C49A5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05" y="2356484"/>
            <a:ext cx="11294789" cy="2053594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7C2F80AB-013C-0D67-AE5E-FEFD8438FC85}"/>
              </a:ext>
            </a:extLst>
          </p:cNvPr>
          <p:cNvSpPr/>
          <p:nvPr/>
        </p:nvSpPr>
        <p:spPr>
          <a:xfrm>
            <a:off x="9479666" y="3383281"/>
            <a:ext cx="1520363" cy="483243"/>
          </a:xfrm>
          <a:prstGeom prst="fram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296155E-DCAB-4517-AA5E-436A3729AB58}"/>
              </a:ext>
            </a:extLst>
          </p:cNvPr>
          <p:cNvSpPr/>
          <p:nvPr/>
        </p:nvSpPr>
        <p:spPr>
          <a:xfrm rot="5400000">
            <a:off x="9747923" y="4201611"/>
            <a:ext cx="983848" cy="59911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3191B5-1B97-C83C-D245-B9C99D24D977}"/>
              </a:ext>
            </a:extLst>
          </p:cNvPr>
          <p:cNvSpPr txBox="1"/>
          <p:nvPr/>
        </p:nvSpPr>
        <p:spPr>
          <a:xfrm>
            <a:off x="9097702" y="5324354"/>
            <a:ext cx="253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FF0000"/>
                </a:solidFill>
              </a:rPr>
              <a:t>자세 불균형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8769D5B-C848-5570-853B-CACFF05CBCDC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76D78A-25F9-C91C-0BFC-FDF5267DF1CD}"/>
              </a:ext>
            </a:extLst>
          </p:cNvPr>
          <p:cNvSpPr txBox="1"/>
          <p:nvPr/>
        </p:nvSpPr>
        <p:spPr>
          <a:xfrm>
            <a:off x="724829" y="117026"/>
            <a:ext cx="2500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600" dirty="0">
                <a:solidFill>
                  <a:schemeClr val="bg2">
                    <a:lumMod val="25000"/>
                  </a:schemeClr>
                </a:solidFill>
                <a:latin typeface="Noto Sans KR" panose="020B0200000000000000"/>
                <a:ea typeface="Noto Sans KR" panose="020B0200000000000000"/>
              </a:rPr>
              <a:t>문제 제기</a:t>
            </a:r>
          </a:p>
        </p:txBody>
      </p:sp>
    </p:spTree>
    <p:extLst>
      <p:ext uri="{BB962C8B-B14F-4D97-AF65-F5344CB8AC3E}">
        <p14:creationId xmlns:p14="http://schemas.microsoft.com/office/powerpoint/2010/main" val="3054164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Office 테마">
  <a:themeElements>
    <a:clrScheme name="Deep Learnin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2FC1"/>
      </a:accent1>
      <a:accent2>
        <a:srgbClr val="3975C0"/>
      </a:accent2>
      <a:accent3>
        <a:srgbClr val="ABC7D7"/>
      </a:accent3>
      <a:accent4>
        <a:srgbClr val="DFDFDF"/>
      </a:accent4>
      <a:accent5>
        <a:srgbClr val="DADFF2"/>
      </a:accent5>
      <a:accent6>
        <a:srgbClr val="D2A5EA"/>
      </a:accent6>
      <a:hlink>
        <a:srgbClr val="262626"/>
      </a:hlink>
      <a:folHlink>
        <a:srgbClr val="262626"/>
      </a:folHlink>
    </a:clrScheme>
    <a:fontScheme name="Pretendard Black_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2569</TotalTime>
  <Words>2096</Words>
  <Application>Microsoft Office PowerPoint</Application>
  <PresentationFormat>와이드스크린</PresentationFormat>
  <Paragraphs>485</Paragraphs>
  <Slides>54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5" baseType="lpstr">
      <vt:lpstr>Noto Sans KR</vt:lpstr>
      <vt:lpstr>Pretendard</vt:lpstr>
      <vt:lpstr>Pretendard Black</vt:lpstr>
      <vt:lpstr>Malgun Gothic</vt:lpstr>
      <vt:lpstr>Malgun Gothic</vt:lpstr>
      <vt:lpstr>함초롬바탕</vt:lpstr>
      <vt:lpstr>Arial</vt:lpstr>
      <vt:lpstr>Georgia</vt:lpstr>
      <vt:lpstr>Mongolian Baiti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6. 팀원의 보유 역량 및 역할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건희 손</cp:lastModifiedBy>
  <cp:revision>308</cp:revision>
  <dcterms:created xsi:type="dcterms:W3CDTF">2022-12-09T01:31:23Z</dcterms:created>
  <dcterms:modified xsi:type="dcterms:W3CDTF">2024-12-03T11:33:13Z</dcterms:modified>
</cp:coreProperties>
</file>